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70" r:id="rId2"/>
    <p:sldId id="322" r:id="rId3"/>
    <p:sldId id="357" r:id="rId4"/>
    <p:sldId id="358" r:id="rId5"/>
    <p:sldId id="379" r:id="rId6"/>
    <p:sldId id="402" r:id="rId7"/>
    <p:sldId id="409" r:id="rId8"/>
    <p:sldId id="417" r:id="rId9"/>
    <p:sldId id="418" r:id="rId10"/>
    <p:sldId id="419" r:id="rId11"/>
    <p:sldId id="406" r:id="rId12"/>
    <p:sldId id="407" r:id="rId13"/>
    <p:sldId id="411" r:id="rId14"/>
    <p:sldId id="412" r:id="rId15"/>
    <p:sldId id="413" r:id="rId16"/>
    <p:sldId id="414" r:id="rId17"/>
    <p:sldId id="421" r:id="rId18"/>
    <p:sldId id="391" r:id="rId19"/>
    <p:sldId id="420" r:id="rId20"/>
    <p:sldId id="416" r:id="rId21"/>
    <p:sldId id="367" r:id="rId22"/>
    <p:sldId id="390" r:id="rId23"/>
    <p:sldId id="363" r:id="rId24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DF2F9"/>
    <a:srgbClr val="E9EFF7"/>
    <a:srgbClr val="D8BEEC"/>
    <a:srgbClr val="FFE181"/>
    <a:srgbClr val="B7FFB7"/>
    <a:srgbClr val="C3E432"/>
    <a:srgbClr val="E2E41A"/>
    <a:srgbClr val="E422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4" autoAdjust="0"/>
    <p:restoredTop sz="85179" autoAdjust="0"/>
  </p:normalViewPr>
  <p:slideViewPr>
    <p:cSldViewPr snapToGrid="0" snapToObjects="1">
      <p:cViewPr>
        <p:scale>
          <a:sx n="100" d="100"/>
          <a:sy n="100" d="100"/>
        </p:scale>
        <p:origin x="-816" y="-80"/>
      </p:cViewPr>
      <p:guideLst>
        <p:guide orient="horz" pos="182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6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68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0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5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5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5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4/29/16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8577263" cy="1436688"/>
            <a:chOff x="0" y="0"/>
            <a:chExt cx="8577263" cy="1436688"/>
          </a:xfrm>
          <a:noFill/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4762500" cy="1436688"/>
            </a:xfrm>
            <a:prstGeom prst="rect">
              <a:avLst/>
            </a:prstGeom>
            <a:solidFill>
              <a:srgbClr val="D9D9D9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167808"/>
              <a:ext cx="8331200" cy="11172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Cancer </a:t>
              </a:r>
            </a:p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Lesson 2.3</a:t>
              </a:r>
              <a:endParaRPr lang="en-US" sz="3600" b="1" dirty="0">
                <a:cs typeface="Gill Sans" charset="0"/>
              </a:endParaRPr>
            </a:p>
            <a:p>
              <a:r>
                <a:rPr lang="en-US" sz="2500" b="1" dirty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46063" y="1538796"/>
            <a:ext cx="873601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do cells normally act as part of a community, and become isolated in cancer?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6" y="3460940"/>
            <a:ext cx="4079371" cy="27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thumbs.dreamstime.com/z/crossing-guard-go-14188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b="5902"/>
          <a:stretch/>
        </p:blipFill>
        <p:spPr bwMode="auto">
          <a:xfrm>
            <a:off x="1392312" y="1813491"/>
            <a:ext cx="1326228" cy="14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2640504" y="1514523"/>
            <a:ext cx="4341054" cy="4155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70" y="189022"/>
            <a:ext cx="8405230" cy="1143000"/>
          </a:xfrm>
        </p:spPr>
        <p:txBody>
          <a:bodyPr/>
          <a:lstStyle/>
          <a:p>
            <a:r>
              <a:rPr lang="en-US" dirty="0" smtClean="0"/>
              <a:t>‘Stop’ signals stimulate transcription of stop-growth genes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 rot="18068398">
            <a:off x="3062925" y="2574409"/>
            <a:ext cx="427496" cy="515568"/>
          </a:xfrm>
          <a:prstGeom prst="downArrowCallout">
            <a:avLst/>
          </a:prstGeom>
          <a:solidFill>
            <a:srgbClr val="00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12769" y="5745878"/>
            <a:ext cx="719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Transcription factors activate gene transcription</a:t>
            </a:r>
            <a:endParaRPr lang="en-US" sz="3200" b="1" dirty="0">
              <a:latin typeface="+mn-lt"/>
            </a:endParaRPr>
          </a:p>
        </p:txBody>
      </p:sp>
      <p:sp>
        <p:nvSpPr>
          <p:cNvPr id="21" name="Oval Callout 20"/>
          <p:cNvSpPr/>
          <p:nvPr/>
        </p:nvSpPr>
        <p:spPr>
          <a:xfrm rot="3398806">
            <a:off x="6447034" y="3987154"/>
            <a:ext cx="466222" cy="390071"/>
          </a:xfrm>
          <a:prstGeom prst="wedgeEllipseCallo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96159" y="3240133"/>
            <a:ext cx="1326228" cy="1466329"/>
            <a:chOff x="6822118" y="2994547"/>
            <a:chExt cx="1326228" cy="1466329"/>
          </a:xfrm>
        </p:grpSpPr>
        <p:pic>
          <p:nvPicPr>
            <p:cNvPr id="24" name="Picture 2" descr="http://thumbs.dreamstime.com/z/crossing-guard-go-141887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b="5902"/>
            <a:stretch/>
          </p:blipFill>
          <p:spPr bwMode="auto">
            <a:xfrm>
              <a:off x="6822118" y="3020893"/>
              <a:ext cx="1326228" cy="1439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File:Stop sign(standard)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7854">
              <a:off x="7351220" y="2994547"/>
              <a:ext cx="673570" cy="67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77410">
            <a:off x="5351255" y="3801917"/>
            <a:ext cx="660400" cy="6252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97051">
            <a:off x="5719555" y="4057167"/>
            <a:ext cx="660400" cy="625231"/>
          </a:xfrm>
          <a:prstGeom prst="rect">
            <a:avLst/>
          </a:prstGeom>
        </p:spPr>
      </p:pic>
      <p:sp>
        <p:nvSpPr>
          <p:cNvPr id="35" name="Hexagon 34"/>
          <p:cNvSpPr/>
          <p:nvPr/>
        </p:nvSpPr>
        <p:spPr>
          <a:xfrm>
            <a:off x="5051983" y="3924520"/>
            <a:ext cx="411015" cy="235738"/>
          </a:xfrm>
          <a:prstGeom prst="hexagon">
            <a:avLst/>
          </a:prstGeom>
          <a:solidFill>
            <a:srgbClr val="FF66FF"/>
          </a:solidFill>
          <a:ln>
            <a:noFill/>
          </a:ln>
          <a:scene3d>
            <a:camera prst="orthographicFront"/>
            <a:lightRig rig="threePt" dir="t">
              <a:rot lat="0" lon="0" rev="1986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ircular Arrow 16"/>
          <p:cNvSpPr/>
          <p:nvPr/>
        </p:nvSpPr>
        <p:spPr>
          <a:xfrm rot="9176125" flipV="1">
            <a:off x="6525076" y="3043342"/>
            <a:ext cx="1264351" cy="1478744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0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029 -0.07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9142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 closer look at the signaling ‘chain reaction’ in stromal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08" y="2247063"/>
            <a:ext cx="3945750" cy="3945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4671" y="1792252"/>
            <a:ext cx="457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Inside a stromal cell in a wound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9" y="1651031"/>
            <a:ext cx="4552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1) The platelets secrete a growth factor called PDGF (platelet-derived growth factor).</a:t>
            </a:r>
            <a:endParaRPr lang="en-US" sz="2400" dirty="0">
              <a:latin typeface="+mn-lt"/>
            </a:endParaRPr>
          </a:p>
        </p:txBody>
      </p:sp>
      <p:sp>
        <p:nvSpPr>
          <p:cNvPr id="10" name="Down Arrow Callout 9"/>
          <p:cNvSpPr/>
          <p:nvPr/>
        </p:nvSpPr>
        <p:spPr>
          <a:xfrm rot="18068398">
            <a:off x="4527908" y="3199853"/>
            <a:ext cx="445608" cy="627927"/>
          </a:xfrm>
          <a:prstGeom prst="downArrowCallout">
            <a:avLst/>
          </a:prstGeom>
          <a:solidFill>
            <a:srgbClr val="00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43068" y="3408033"/>
            <a:ext cx="772669" cy="56228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794" y="4103939"/>
            <a:ext cx="40640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) PDGF binds to its receptor on the stromal cell membrane and activates it.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7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77" y="1755362"/>
            <a:ext cx="4579024" cy="4579024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9142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 three-step signaling chain reaction 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 rot="18068398">
            <a:off x="4569904" y="2438281"/>
            <a:ext cx="604448" cy="822576"/>
          </a:xfrm>
          <a:prstGeom prst="downArrowCallout">
            <a:avLst/>
          </a:prstGeom>
          <a:solidFill>
            <a:srgbClr val="00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59295" y="2892043"/>
            <a:ext cx="1037602" cy="700950"/>
            <a:chOff x="4970395" y="2790443"/>
            <a:chExt cx="1037602" cy="700950"/>
          </a:xfrm>
        </p:grpSpPr>
        <p:sp>
          <p:nvSpPr>
            <p:cNvPr id="10" name="Explosion 2 9"/>
            <p:cNvSpPr/>
            <p:nvPr/>
          </p:nvSpPr>
          <p:spPr>
            <a:xfrm>
              <a:off x="4970395" y="2790443"/>
              <a:ext cx="1037602" cy="700950"/>
            </a:xfrm>
            <a:prstGeom prst="irregularSeal2">
              <a:avLst/>
            </a:prstGeom>
            <a:solidFill>
              <a:srgbClr val="C3E4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8418" y="2925694"/>
              <a:ext cx="603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 TP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808" y="1555307"/>
            <a:ext cx="4252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1. The PDGF receptor activates a</a:t>
            </a:r>
          </a:p>
          <a:p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ransduction protein -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TP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08" y="2781653"/>
            <a:ext cx="323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. The TP activates a </a:t>
            </a:r>
          </a:p>
          <a:p>
            <a:r>
              <a:rPr lang="en-US" sz="2400" b="1" dirty="0" smtClean="0">
                <a:latin typeface="+mj-lt"/>
              </a:rPr>
              <a:t>Transcription factor - TF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719" y="4128886"/>
            <a:ext cx="429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The TF passes into the nucleus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7958" y="3612650"/>
            <a:ext cx="677715" cy="442466"/>
            <a:chOff x="5757958" y="3612650"/>
            <a:chExt cx="677715" cy="442466"/>
          </a:xfrm>
        </p:grpSpPr>
        <p:sp>
          <p:nvSpPr>
            <p:cNvPr id="32" name="Hexagon 31"/>
            <p:cNvSpPr/>
            <p:nvPr/>
          </p:nvSpPr>
          <p:spPr>
            <a:xfrm>
              <a:off x="5757958" y="3612650"/>
              <a:ext cx="677715" cy="442466"/>
            </a:xfrm>
            <a:prstGeom prst="hexagon">
              <a:avLst/>
            </a:prstGeom>
            <a:solidFill>
              <a:srgbClr val="CCFFCC"/>
            </a:solidFill>
            <a:ln>
              <a:noFill/>
            </a:ln>
            <a:scene3d>
              <a:camera prst="orthographicFront"/>
              <a:lightRig rig="threePt" dir="t">
                <a:rot lat="0" lon="0" rev="19860000"/>
              </a:lightRig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63562" y="3660384"/>
              <a:ext cx="46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TF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707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0764 L 0.11944 0.05023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9142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How signaling affects proliferation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77" y="1755362"/>
            <a:ext cx="4579024" cy="4579024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 rot="18068398">
            <a:off x="4493704" y="2400181"/>
            <a:ext cx="604448" cy="822576"/>
          </a:xfrm>
          <a:prstGeom prst="downArrowCallout">
            <a:avLst/>
          </a:prstGeom>
          <a:solidFill>
            <a:srgbClr val="00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75195" y="2917443"/>
            <a:ext cx="1037602" cy="700950"/>
            <a:chOff x="4970395" y="2790443"/>
            <a:chExt cx="1037602" cy="700950"/>
          </a:xfrm>
        </p:grpSpPr>
        <p:sp>
          <p:nvSpPr>
            <p:cNvPr id="10" name="Explosion 2 9"/>
            <p:cNvSpPr/>
            <p:nvPr/>
          </p:nvSpPr>
          <p:spPr>
            <a:xfrm>
              <a:off x="4970395" y="2790443"/>
              <a:ext cx="1037602" cy="700950"/>
            </a:xfrm>
            <a:prstGeom prst="irregularSeal2">
              <a:avLst/>
            </a:prstGeom>
            <a:solidFill>
              <a:srgbClr val="C3E4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2718" y="2951094"/>
              <a:ext cx="475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TP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76153" y="4274558"/>
            <a:ext cx="603191" cy="523220"/>
            <a:chOff x="7592053" y="4160258"/>
            <a:chExt cx="603191" cy="523220"/>
          </a:xfrm>
          <a:solidFill>
            <a:srgbClr val="00FF00"/>
          </a:solidFill>
        </p:grpSpPr>
        <p:sp>
          <p:nvSpPr>
            <p:cNvPr id="17" name="Can 16"/>
            <p:cNvSpPr/>
            <p:nvPr/>
          </p:nvSpPr>
          <p:spPr>
            <a:xfrm rot="16200000" flipH="1">
              <a:off x="7670512" y="4153145"/>
              <a:ext cx="446273" cy="603191"/>
            </a:xfrm>
            <a:prstGeom prst="ca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69958" y="4160258"/>
              <a:ext cx="4110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+mn-lt"/>
                </a:rPr>
                <a:t>D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809" y="1301312"/>
            <a:ext cx="401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1. If the signal from PDGF is present in G1 phase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09" y="2446780"/>
            <a:ext cx="281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2. The TP is activated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09" y="4368383"/>
            <a:ext cx="401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4. More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G1 driver proteins are made</a:t>
            </a:r>
            <a:endParaRPr lang="en-US" sz="2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09" y="3222916"/>
            <a:ext cx="3462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. The TP activates the TF</a:t>
            </a:r>
          </a:p>
          <a:p>
            <a:r>
              <a:rPr lang="en-US" sz="2400" dirty="0" smtClean="0">
                <a:latin typeface="+mj-lt"/>
              </a:rPr>
              <a:t> factor for G1 driver genes 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37973" y="3779604"/>
            <a:ext cx="563973" cy="380654"/>
            <a:chOff x="7295273" y="3779604"/>
            <a:chExt cx="563973" cy="380654"/>
          </a:xfrm>
        </p:grpSpPr>
        <p:sp>
          <p:nvSpPr>
            <p:cNvPr id="3" name="Hexagon 2"/>
            <p:cNvSpPr/>
            <p:nvPr/>
          </p:nvSpPr>
          <p:spPr>
            <a:xfrm>
              <a:off x="7295273" y="3779604"/>
              <a:ext cx="563973" cy="380654"/>
            </a:xfrm>
            <a:prstGeom prst="hexagon">
              <a:avLst/>
            </a:prstGeom>
            <a:solidFill>
              <a:srgbClr val="CCFFCC"/>
            </a:solidFill>
            <a:ln>
              <a:noFill/>
            </a:ln>
            <a:scene3d>
              <a:camera prst="orthographicFront"/>
              <a:lightRig rig="threePt" dir="t">
                <a:rot lat="0" lon="0" rev="19860000"/>
              </a:lightRig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9481" y="3790926"/>
              <a:ext cx="46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TF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7 0.00439 L 0.10607 0.03958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14682" y="2358101"/>
            <a:ext cx="9129318" cy="4052980"/>
          </a:xfrm>
          <a:custGeom>
            <a:avLst/>
            <a:gdLst>
              <a:gd name="connsiteX0" fmla="*/ 15240 w 9166860"/>
              <a:gd name="connsiteY0" fmla="*/ 434340 h 3230880"/>
              <a:gd name="connsiteX1" fmla="*/ 518160 w 9166860"/>
              <a:gd name="connsiteY1" fmla="*/ 320040 h 3230880"/>
              <a:gd name="connsiteX2" fmla="*/ 800100 w 9166860"/>
              <a:gd name="connsiteY2" fmla="*/ 266700 h 3230880"/>
              <a:gd name="connsiteX3" fmla="*/ 1051560 w 9166860"/>
              <a:gd name="connsiteY3" fmla="*/ 228600 h 3230880"/>
              <a:gd name="connsiteX4" fmla="*/ 1310640 w 9166860"/>
              <a:gd name="connsiteY4" fmla="*/ 190500 h 3230880"/>
              <a:gd name="connsiteX5" fmla="*/ 1592580 w 9166860"/>
              <a:gd name="connsiteY5" fmla="*/ 152400 h 3230880"/>
              <a:gd name="connsiteX6" fmla="*/ 1813560 w 9166860"/>
              <a:gd name="connsiteY6" fmla="*/ 121920 h 3230880"/>
              <a:gd name="connsiteX7" fmla="*/ 2186940 w 9166860"/>
              <a:gd name="connsiteY7" fmla="*/ 91440 h 3230880"/>
              <a:gd name="connsiteX8" fmla="*/ 2514600 w 9166860"/>
              <a:gd name="connsiteY8" fmla="*/ 68580 h 3230880"/>
              <a:gd name="connsiteX9" fmla="*/ 2796540 w 9166860"/>
              <a:gd name="connsiteY9" fmla="*/ 53340 h 3230880"/>
              <a:gd name="connsiteX10" fmla="*/ 3116580 w 9166860"/>
              <a:gd name="connsiteY10" fmla="*/ 30480 h 3230880"/>
              <a:gd name="connsiteX11" fmla="*/ 3322320 w 9166860"/>
              <a:gd name="connsiteY11" fmla="*/ 22860 h 3230880"/>
              <a:gd name="connsiteX12" fmla="*/ 3566160 w 9166860"/>
              <a:gd name="connsiteY12" fmla="*/ 15240 h 3230880"/>
              <a:gd name="connsiteX13" fmla="*/ 3817620 w 9166860"/>
              <a:gd name="connsiteY13" fmla="*/ 15240 h 3230880"/>
              <a:gd name="connsiteX14" fmla="*/ 4168140 w 9166860"/>
              <a:gd name="connsiteY14" fmla="*/ 0 h 3230880"/>
              <a:gd name="connsiteX15" fmla="*/ 4419600 w 9166860"/>
              <a:gd name="connsiteY15" fmla="*/ 0 h 3230880"/>
              <a:gd name="connsiteX16" fmla="*/ 4716780 w 9166860"/>
              <a:gd name="connsiteY16" fmla="*/ 0 h 3230880"/>
              <a:gd name="connsiteX17" fmla="*/ 5052060 w 9166860"/>
              <a:gd name="connsiteY17" fmla="*/ 7620 h 3230880"/>
              <a:gd name="connsiteX18" fmla="*/ 5417820 w 9166860"/>
              <a:gd name="connsiteY18" fmla="*/ 22860 h 3230880"/>
              <a:gd name="connsiteX19" fmla="*/ 5783580 w 9166860"/>
              <a:gd name="connsiteY19" fmla="*/ 45720 h 3230880"/>
              <a:gd name="connsiteX20" fmla="*/ 6210300 w 9166860"/>
              <a:gd name="connsiteY20" fmla="*/ 83820 h 3230880"/>
              <a:gd name="connsiteX21" fmla="*/ 6537960 w 9166860"/>
              <a:gd name="connsiteY21" fmla="*/ 106680 h 3230880"/>
              <a:gd name="connsiteX22" fmla="*/ 6873240 w 9166860"/>
              <a:gd name="connsiteY22" fmla="*/ 144780 h 3230880"/>
              <a:gd name="connsiteX23" fmla="*/ 7269480 w 9166860"/>
              <a:gd name="connsiteY23" fmla="*/ 198120 h 3230880"/>
              <a:gd name="connsiteX24" fmla="*/ 7536180 w 9166860"/>
              <a:gd name="connsiteY24" fmla="*/ 243840 h 3230880"/>
              <a:gd name="connsiteX25" fmla="*/ 7795260 w 9166860"/>
              <a:gd name="connsiteY25" fmla="*/ 281940 h 3230880"/>
              <a:gd name="connsiteX26" fmla="*/ 7962900 w 9166860"/>
              <a:gd name="connsiteY26" fmla="*/ 320040 h 3230880"/>
              <a:gd name="connsiteX27" fmla="*/ 8145780 w 9166860"/>
              <a:gd name="connsiteY27" fmla="*/ 358140 h 3230880"/>
              <a:gd name="connsiteX28" fmla="*/ 8389620 w 9166860"/>
              <a:gd name="connsiteY28" fmla="*/ 411480 h 3230880"/>
              <a:gd name="connsiteX29" fmla="*/ 8679180 w 9166860"/>
              <a:gd name="connsiteY29" fmla="*/ 495300 h 3230880"/>
              <a:gd name="connsiteX30" fmla="*/ 8892540 w 9166860"/>
              <a:gd name="connsiteY30" fmla="*/ 556260 h 3230880"/>
              <a:gd name="connsiteX31" fmla="*/ 9044940 w 9166860"/>
              <a:gd name="connsiteY31" fmla="*/ 601980 h 3230880"/>
              <a:gd name="connsiteX32" fmla="*/ 9166860 w 9166860"/>
              <a:gd name="connsiteY32" fmla="*/ 670560 h 3230880"/>
              <a:gd name="connsiteX33" fmla="*/ 9159240 w 9166860"/>
              <a:gd name="connsiteY33" fmla="*/ 3230880 h 3230880"/>
              <a:gd name="connsiteX34" fmla="*/ 0 w 9166860"/>
              <a:gd name="connsiteY34" fmla="*/ 3230880 h 3230880"/>
              <a:gd name="connsiteX35" fmla="*/ 15240 w 9166860"/>
              <a:gd name="connsiteY35" fmla="*/ 43434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66860" h="3230880">
                <a:moveTo>
                  <a:pt x="15240" y="434340"/>
                </a:moveTo>
                <a:lnTo>
                  <a:pt x="518160" y="320040"/>
                </a:lnTo>
                <a:lnTo>
                  <a:pt x="800100" y="266700"/>
                </a:lnTo>
                <a:lnTo>
                  <a:pt x="1051560" y="228600"/>
                </a:lnTo>
                <a:lnTo>
                  <a:pt x="1310640" y="190500"/>
                </a:lnTo>
                <a:lnTo>
                  <a:pt x="1592580" y="152400"/>
                </a:lnTo>
                <a:lnTo>
                  <a:pt x="1813560" y="121920"/>
                </a:lnTo>
                <a:lnTo>
                  <a:pt x="2186940" y="91440"/>
                </a:lnTo>
                <a:lnTo>
                  <a:pt x="2514600" y="68580"/>
                </a:lnTo>
                <a:lnTo>
                  <a:pt x="2796540" y="53340"/>
                </a:lnTo>
                <a:lnTo>
                  <a:pt x="3116580" y="30480"/>
                </a:lnTo>
                <a:lnTo>
                  <a:pt x="3322320" y="22860"/>
                </a:lnTo>
                <a:lnTo>
                  <a:pt x="3566160" y="15240"/>
                </a:lnTo>
                <a:lnTo>
                  <a:pt x="3817620" y="15240"/>
                </a:lnTo>
                <a:lnTo>
                  <a:pt x="4168140" y="0"/>
                </a:lnTo>
                <a:lnTo>
                  <a:pt x="4419600" y="0"/>
                </a:lnTo>
                <a:lnTo>
                  <a:pt x="4716780" y="0"/>
                </a:lnTo>
                <a:lnTo>
                  <a:pt x="5052060" y="7620"/>
                </a:lnTo>
                <a:lnTo>
                  <a:pt x="5417820" y="22860"/>
                </a:lnTo>
                <a:lnTo>
                  <a:pt x="5783580" y="45720"/>
                </a:lnTo>
                <a:lnTo>
                  <a:pt x="6210300" y="83820"/>
                </a:lnTo>
                <a:lnTo>
                  <a:pt x="6537960" y="106680"/>
                </a:lnTo>
                <a:lnTo>
                  <a:pt x="6873240" y="144780"/>
                </a:lnTo>
                <a:lnTo>
                  <a:pt x="7269480" y="198120"/>
                </a:lnTo>
                <a:lnTo>
                  <a:pt x="7536180" y="243840"/>
                </a:lnTo>
                <a:lnTo>
                  <a:pt x="7795260" y="281940"/>
                </a:lnTo>
                <a:lnTo>
                  <a:pt x="7962900" y="320040"/>
                </a:lnTo>
                <a:lnTo>
                  <a:pt x="8145780" y="358140"/>
                </a:lnTo>
                <a:lnTo>
                  <a:pt x="8389620" y="411480"/>
                </a:lnTo>
                <a:lnTo>
                  <a:pt x="8679180" y="495300"/>
                </a:lnTo>
                <a:lnTo>
                  <a:pt x="8892540" y="556260"/>
                </a:lnTo>
                <a:lnTo>
                  <a:pt x="9044940" y="601980"/>
                </a:lnTo>
                <a:lnTo>
                  <a:pt x="9166860" y="670560"/>
                </a:lnTo>
                <a:lnTo>
                  <a:pt x="9159240" y="3230880"/>
                </a:lnTo>
                <a:lnTo>
                  <a:pt x="0" y="3230880"/>
                </a:lnTo>
                <a:lnTo>
                  <a:pt x="15240" y="4343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31615" y="4470401"/>
            <a:ext cx="9129318" cy="2093080"/>
          </a:xfrm>
          <a:custGeom>
            <a:avLst/>
            <a:gdLst>
              <a:gd name="connsiteX0" fmla="*/ 15240 w 9166860"/>
              <a:gd name="connsiteY0" fmla="*/ 434340 h 3230880"/>
              <a:gd name="connsiteX1" fmla="*/ 518160 w 9166860"/>
              <a:gd name="connsiteY1" fmla="*/ 320040 h 3230880"/>
              <a:gd name="connsiteX2" fmla="*/ 800100 w 9166860"/>
              <a:gd name="connsiteY2" fmla="*/ 266700 h 3230880"/>
              <a:gd name="connsiteX3" fmla="*/ 1051560 w 9166860"/>
              <a:gd name="connsiteY3" fmla="*/ 228600 h 3230880"/>
              <a:gd name="connsiteX4" fmla="*/ 1310640 w 9166860"/>
              <a:gd name="connsiteY4" fmla="*/ 190500 h 3230880"/>
              <a:gd name="connsiteX5" fmla="*/ 1592580 w 9166860"/>
              <a:gd name="connsiteY5" fmla="*/ 152400 h 3230880"/>
              <a:gd name="connsiteX6" fmla="*/ 1813560 w 9166860"/>
              <a:gd name="connsiteY6" fmla="*/ 121920 h 3230880"/>
              <a:gd name="connsiteX7" fmla="*/ 2186940 w 9166860"/>
              <a:gd name="connsiteY7" fmla="*/ 91440 h 3230880"/>
              <a:gd name="connsiteX8" fmla="*/ 2514600 w 9166860"/>
              <a:gd name="connsiteY8" fmla="*/ 68580 h 3230880"/>
              <a:gd name="connsiteX9" fmla="*/ 2796540 w 9166860"/>
              <a:gd name="connsiteY9" fmla="*/ 53340 h 3230880"/>
              <a:gd name="connsiteX10" fmla="*/ 3116580 w 9166860"/>
              <a:gd name="connsiteY10" fmla="*/ 30480 h 3230880"/>
              <a:gd name="connsiteX11" fmla="*/ 3322320 w 9166860"/>
              <a:gd name="connsiteY11" fmla="*/ 22860 h 3230880"/>
              <a:gd name="connsiteX12" fmla="*/ 3566160 w 9166860"/>
              <a:gd name="connsiteY12" fmla="*/ 15240 h 3230880"/>
              <a:gd name="connsiteX13" fmla="*/ 3817620 w 9166860"/>
              <a:gd name="connsiteY13" fmla="*/ 15240 h 3230880"/>
              <a:gd name="connsiteX14" fmla="*/ 4168140 w 9166860"/>
              <a:gd name="connsiteY14" fmla="*/ 0 h 3230880"/>
              <a:gd name="connsiteX15" fmla="*/ 4419600 w 9166860"/>
              <a:gd name="connsiteY15" fmla="*/ 0 h 3230880"/>
              <a:gd name="connsiteX16" fmla="*/ 4716780 w 9166860"/>
              <a:gd name="connsiteY16" fmla="*/ 0 h 3230880"/>
              <a:gd name="connsiteX17" fmla="*/ 5052060 w 9166860"/>
              <a:gd name="connsiteY17" fmla="*/ 7620 h 3230880"/>
              <a:gd name="connsiteX18" fmla="*/ 5417820 w 9166860"/>
              <a:gd name="connsiteY18" fmla="*/ 22860 h 3230880"/>
              <a:gd name="connsiteX19" fmla="*/ 5783580 w 9166860"/>
              <a:gd name="connsiteY19" fmla="*/ 45720 h 3230880"/>
              <a:gd name="connsiteX20" fmla="*/ 6210300 w 9166860"/>
              <a:gd name="connsiteY20" fmla="*/ 83820 h 3230880"/>
              <a:gd name="connsiteX21" fmla="*/ 6537960 w 9166860"/>
              <a:gd name="connsiteY21" fmla="*/ 106680 h 3230880"/>
              <a:gd name="connsiteX22" fmla="*/ 6873240 w 9166860"/>
              <a:gd name="connsiteY22" fmla="*/ 144780 h 3230880"/>
              <a:gd name="connsiteX23" fmla="*/ 7269480 w 9166860"/>
              <a:gd name="connsiteY23" fmla="*/ 198120 h 3230880"/>
              <a:gd name="connsiteX24" fmla="*/ 7536180 w 9166860"/>
              <a:gd name="connsiteY24" fmla="*/ 243840 h 3230880"/>
              <a:gd name="connsiteX25" fmla="*/ 7795260 w 9166860"/>
              <a:gd name="connsiteY25" fmla="*/ 281940 h 3230880"/>
              <a:gd name="connsiteX26" fmla="*/ 7962900 w 9166860"/>
              <a:gd name="connsiteY26" fmla="*/ 320040 h 3230880"/>
              <a:gd name="connsiteX27" fmla="*/ 8145780 w 9166860"/>
              <a:gd name="connsiteY27" fmla="*/ 358140 h 3230880"/>
              <a:gd name="connsiteX28" fmla="*/ 8389620 w 9166860"/>
              <a:gd name="connsiteY28" fmla="*/ 411480 h 3230880"/>
              <a:gd name="connsiteX29" fmla="*/ 8679180 w 9166860"/>
              <a:gd name="connsiteY29" fmla="*/ 495300 h 3230880"/>
              <a:gd name="connsiteX30" fmla="*/ 8892540 w 9166860"/>
              <a:gd name="connsiteY30" fmla="*/ 556260 h 3230880"/>
              <a:gd name="connsiteX31" fmla="*/ 9044940 w 9166860"/>
              <a:gd name="connsiteY31" fmla="*/ 601980 h 3230880"/>
              <a:gd name="connsiteX32" fmla="*/ 9166860 w 9166860"/>
              <a:gd name="connsiteY32" fmla="*/ 670560 h 3230880"/>
              <a:gd name="connsiteX33" fmla="*/ 9159240 w 9166860"/>
              <a:gd name="connsiteY33" fmla="*/ 3230880 h 3230880"/>
              <a:gd name="connsiteX34" fmla="*/ 0 w 9166860"/>
              <a:gd name="connsiteY34" fmla="*/ 3230880 h 3230880"/>
              <a:gd name="connsiteX35" fmla="*/ 15240 w 9166860"/>
              <a:gd name="connsiteY35" fmla="*/ 43434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66860" h="3230880">
                <a:moveTo>
                  <a:pt x="15240" y="434340"/>
                </a:moveTo>
                <a:lnTo>
                  <a:pt x="518160" y="320040"/>
                </a:lnTo>
                <a:lnTo>
                  <a:pt x="800100" y="266700"/>
                </a:lnTo>
                <a:lnTo>
                  <a:pt x="1051560" y="228600"/>
                </a:lnTo>
                <a:lnTo>
                  <a:pt x="1310640" y="190500"/>
                </a:lnTo>
                <a:lnTo>
                  <a:pt x="1592580" y="152400"/>
                </a:lnTo>
                <a:lnTo>
                  <a:pt x="1813560" y="121920"/>
                </a:lnTo>
                <a:lnTo>
                  <a:pt x="2186940" y="91440"/>
                </a:lnTo>
                <a:lnTo>
                  <a:pt x="2514600" y="68580"/>
                </a:lnTo>
                <a:lnTo>
                  <a:pt x="2796540" y="53340"/>
                </a:lnTo>
                <a:lnTo>
                  <a:pt x="3116580" y="30480"/>
                </a:lnTo>
                <a:lnTo>
                  <a:pt x="3322320" y="22860"/>
                </a:lnTo>
                <a:lnTo>
                  <a:pt x="3566160" y="15240"/>
                </a:lnTo>
                <a:lnTo>
                  <a:pt x="3817620" y="15240"/>
                </a:lnTo>
                <a:lnTo>
                  <a:pt x="4168140" y="0"/>
                </a:lnTo>
                <a:lnTo>
                  <a:pt x="4419600" y="0"/>
                </a:lnTo>
                <a:lnTo>
                  <a:pt x="4716780" y="0"/>
                </a:lnTo>
                <a:lnTo>
                  <a:pt x="5052060" y="7620"/>
                </a:lnTo>
                <a:lnTo>
                  <a:pt x="5417820" y="22860"/>
                </a:lnTo>
                <a:lnTo>
                  <a:pt x="5783580" y="45720"/>
                </a:lnTo>
                <a:lnTo>
                  <a:pt x="6210300" y="83820"/>
                </a:lnTo>
                <a:lnTo>
                  <a:pt x="6537960" y="106680"/>
                </a:lnTo>
                <a:lnTo>
                  <a:pt x="6873240" y="144780"/>
                </a:lnTo>
                <a:lnTo>
                  <a:pt x="7269480" y="198120"/>
                </a:lnTo>
                <a:lnTo>
                  <a:pt x="7536180" y="243840"/>
                </a:lnTo>
                <a:lnTo>
                  <a:pt x="7795260" y="281940"/>
                </a:lnTo>
                <a:lnTo>
                  <a:pt x="7962900" y="320040"/>
                </a:lnTo>
                <a:lnTo>
                  <a:pt x="8145780" y="358140"/>
                </a:lnTo>
                <a:lnTo>
                  <a:pt x="8389620" y="411480"/>
                </a:lnTo>
                <a:lnTo>
                  <a:pt x="8679180" y="495300"/>
                </a:lnTo>
                <a:lnTo>
                  <a:pt x="8892540" y="556260"/>
                </a:lnTo>
                <a:lnTo>
                  <a:pt x="9044940" y="601980"/>
                </a:lnTo>
                <a:lnTo>
                  <a:pt x="9166860" y="670560"/>
                </a:lnTo>
                <a:lnTo>
                  <a:pt x="9159240" y="3230880"/>
                </a:lnTo>
                <a:lnTo>
                  <a:pt x="0" y="3230880"/>
                </a:lnTo>
                <a:lnTo>
                  <a:pt x="15240" y="4343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38"/>
            <a:ext cx="8647499" cy="1143000"/>
          </a:xfrm>
        </p:spPr>
        <p:txBody>
          <a:bodyPr/>
          <a:lstStyle/>
          <a:p>
            <a:r>
              <a:rPr lang="en-US" dirty="0" smtClean="0"/>
              <a:t>Resting state of epithelium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24030" y="2487416"/>
            <a:ext cx="16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Wnt Receptor</a:t>
            </a:r>
            <a:endParaRPr lang="en-US" sz="2000" dirty="0">
              <a:latin typeface="+mj-lt"/>
            </a:endParaRPr>
          </a:p>
        </p:txBody>
      </p:sp>
      <p:sp>
        <p:nvSpPr>
          <p:cNvPr id="20" name="Can 19"/>
          <p:cNvSpPr/>
          <p:nvPr/>
        </p:nvSpPr>
        <p:spPr>
          <a:xfrm rot="16200000" flipH="1">
            <a:off x="6925262" y="4020712"/>
            <a:ext cx="203200" cy="3319876"/>
          </a:xfrm>
          <a:prstGeom prst="can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121178" y="3546478"/>
            <a:ext cx="1261056" cy="838138"/>
            <a:chOff x="4453467" y="1363236"/>
            <a:chExt cx="1261056" cy="838138"/>
          </a:xfrm>
          <a:solidFill>
            <a:schemeClr val="accent4">
              <a:lumMod val="75000"/>
            </a:schemeClr>
          </a:solidFill>
        </p:grpSpPr>
        <p:sp>
          <p:nvSpPr>
            <p:cNvPr id="34" name="Explosion 1 33"/>
            <p:cNvSpPr/>
            <p:nvPr/>
          </p:nvSpPr>
          <p:spPr>
            <a:xfrm>
              <a:off x="4453467" y="1363236"/>
              <a:ext cx="1261056" cy="838138"/>
            </a:xfrm>
            <a:prstGeom prst="irregularSeal1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85398" y="1554070"/>
              <a:ext cx="57164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T.P.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266099" y="5684732"/>
            <a:ext cx="344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G1 driver gene</a:t>
            </a:r>
            <a:endParaRPr lang="en-US" sz="2000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34724" y="2037934"/>
            <a:ext cx="9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Outside</a:t>
            </a:r>
            <a:endParaRPr lang="en-US" sz="2000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63796" y="3198543"/>
            <a:ext cx="128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Cytoplasm</a:t>
            </a:r>
            <a:endParaRPr lang="en-US" sz="2000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89728" y="6112569"/>
            <a:ext cx="101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Nucleus</a:t>
            </a:r>
            <a:endParaRPr lang="en-US" sz="2000" dirty="0"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289183" y="1956661"/>
            <a:ext cx="831994" cy="1424654"/>
            <a:chOff x="4430559" y="2432629"/>
            <a:chExt cx="840074" cy="1606021"/>
          </a:xfrm>
          <a:solidFill>
            <a:srgbClr val="00FF00"/>
          </a:solidFill>
        </p:grpSpPr>
        <p:sp>
          <p:nvSpPr>
            <p:cNvPr id="46" name="Rectangle 45"/>
            <p:cNvSpPr/>
            <p:nvPr/>
          </p:nvSpPr>
          <p:spPr>
            <a:xfrm>
              <a:off x="4634643" y="2808236"/>
              <a:ext cx="224868" cy="123041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30559" y="2432629"/>
              <a:ext cx="224868" cy="615207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 rot="5400000" flipH="1">
              <a:off x="4850596" y="2432629"/>
              <a:ext cx="224868" cy="615207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 rot="10800000">
            <a:off x="3867967" y="3832618"/>
            <a:ext cx="949573" cy="358728"/>
            <a:chOff x="7721600" y="1703937"/>
            <a:chExt cx="965200" cy="35872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721600" y="1893332"/>
              <a:ext cx="9652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738536" y="1703937"/>
              <a:ext cx="0" cy="35872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113670" y="3763593"/>
            <a:ext cx="694282" cy="512069"/>
            <a:chOff x="5113670" y="3763593"/>
            <a:chExt cx="694282" cy="512069"/>
          </a:xfrm>
        </p:grpSpPr>
        <p:sp>
          <p:nvSpPr>
            <p:cNvPr id="19" name="Hexagon 18"/>
            <p:cNvSpPr/>
            <p:nvPr/>
          </p:nvSpPr>
          <p:spPr>
            <a:xfrm>
              <a:off x="5113670" y="3763593"/>
              <a:ext cx="694282" cy="512069"/>
            </a:xfrm>
            <a:prstGeom prst="hexagon">
              <a:avLst/>
            </a:prstGeom>
            <a:solidFill>
              <a:srgbClr val="FF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14963" y="3801897"/>
              <a:ext cx="5716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T.F.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19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14682" y="2358101"/>
            <a:ext cx="9129318" cy="4052980"/>
          </a:xfrm>
          <a:custGeom>
            <a:avLst/>
            <a:gdLst>
              <a:gd name="connsiteX0" fmla="*/ 15240 w 9166860"/>
              <a:gd name="connsiteY0" fmla="*/ 434340 h 3230880"/>
              <a:gd name="connsiteX1" fmla="*/ 518160 w 9166860"/>
              <a:gd name="connsiteY1" fmla="*/ 320040 h 3230880"/>
              <a:gd name="connsiteX2" fmla="*/ 800100 w 9166860"/>
              <a:gd name="connsiteY2" fmla="*/ 266700 h 3230880"/>
              <a:gd name="connsiteX3" fmla="*/ 1051560 w 9166860"/>
              <a:gd name="connsiteY3" fmla="*/ 228600 h 3230880"/>
              <a:gd name="connsiteX4" fmla="*/ 1310640 w 9166860"/>
              <a:gd name="connsiteY4" fmla="*/ 190500 h 3230880"/>
              <a:gd name="connsiteX5" fmla="*/ 1592580 w 9166860"/>
              <a:gd name="connsiteY5" fmla="*/ 152400 h 3230880"/>
              <a:gd name="connsiteX6" fmla="*/ 1813560 w 9166860"/>
              <a:gd name="connsiteY6" fmla="*/ 121920 h 3230880"/>
              <a:gd name="connsiteX7" fmla="*/ 2186940 w 9166860"/>
              <a:gd name="connsiteY7" fmla="*/ 91440 h 3230880"/>
              <a:gd name="connsiteX8" fmla="*/ 2514600 w 9166860"/>
              <a:gd name="connsiteY8" fmla="*/ 68580 h 3230880"/>
              <a:gd name="connsiteX9" fmla="*/ 2796540 w 9166860"/>
              <a:gd name="connsiteY9" fmla="*/ 53340 h 3230880"/>
              <a:gd name="connsiteX10" fmla="*/ 3116580 w 9166860"/>
              <a:gd name="connsiteY10" fmla="*/ 30480 h 3230880"/>
              <a:gd name="connsiteX11" fmla="*/ 3322320 w 9166860"/>
              <a:gd name="connsiteY11" fmla="*/ 22860 h 3230880"/>
              <a:gd name="connsiteX12" fmla="*/ 3566160 w 9166860"/>
              <a:gd name="connsiteY12" fmla="*/ 15240 h 3230880"/>
              <a:gd name="connsiteX13" fmla="*/ 3817620 w 9166860"/>
              <a:gd name="connsiteY13" fmla="*/ 15240 h 3230880"/>
              <a:gd name="connsiteX14" fmla="*/ 4168140 w 9166860"/>
              <a:gd name="connsiteY14" fmla="*/ 0 h 3230880"/>
              <a:gd name="connsiteX15" fmla="*/ 4419600 w 9166860"/>
              <a:gd name="connsiteY15" fmla="*/ 0 h 3230880"/>
              <a:gd name="connsiteX16" fmla="*/ 4716780 w 9166860"/>
              <a:gd name="connsiteY16" fmla="*/ 0 h 3230880"/>
              <a:gd name="connsiteX17" fmla="*/ 5052060 w 9166860"/>
              <a:gd name="connsiteY17" fmla="*/ 7620 h 3230880"/>
              <a:gd name="connsiteX18" fmla="*/ 5417820 w 9166860"/>
              <a:gd name="connsiteY18" fmla="*/ 22860 h 3230880"/>
              <a:gd name="connsiteX19" fmla="*/ 5783580 w 9166860"/>
              <a:gd name="connsiteY19" fmla="*/ 45720 h 3230880"/>
              <a:gd name="connsiteX20" fmla="*/ 6210300 w 9166860"/>
              <a:gd name="connsiteY20" fmla="*/ 83820 h 3230880"/>
              <a:gd name="connsiteX21" fmla="*/ 6537960 w 9166860"/>
              <a:gd name="connsiteY21" fmla="*/ 106680 h 3230880"/>
              <a:gd name="connsiteX22" fmla="*/ 6873240 w 9166860"/>
              <a:gd name="connsiteY22" fmla="*/ 144780 h 3230880"/>
              <a:gd name="connsiteX23" fmla="*/ 7269480 w 9166860"/>
              <a:gd name="connsiteY23" fmla="*/ 198120 h 3230880"/>
              <a:gd name="connsiteX24" fmla="*/ 7536180 w 9166860"/>
              <a:gd name="connsiteY24" fmla="*/ 243840 h 3230880"/>
              <a:gd name="connsiteX25" fmla="*/ 7795260 w 9166860"/>
              <a:gd name="connsiteY25" fmla="*/ 281940 h 3230880"/>
              <a:gd name="connsiteX26" fmla="*/ 7962900 w 9166860"/>
              <a:gd name="connsiteY26" fmla="*/ 320040 h 3230880"/>
              <a:gd name="connsiteX27" fmla="*/ 8145780 w 9166860"/>
              <a:gd name="connsiteY27" fmla="*/ 358140 h 3230880"/>
              <a:gd name="connsiteX28" fmla="*/ 8389620 w 9166860"/>
              <a:gd name="connsiteY28" fmla="*/ 411480 h 3230880"/>
              <a:gd name="connsiteX29" fmla="*/ 8679180 w 9166860"/>
              <a:gd name="connsiteY29" fmla="*/ 495300 h 3230880"/>
              <a:gd name="connsiteX30" fmla="*/ 8892540 w 9166860"/>
              <a:gd name="connsiteY30" fmla="*/ 556260 h 3230880"/>
              <a:gd name="connsiteX31" fmla="*/ 9044940 w 9166860"/>
              <a:gd name="connsiteY31" fmla="*/ 601980 h 3230880"/>
              <a:gd name="connsiteX32" fmla="*/ 9166860 w 9166860"/>
              <a:gd name="connsiteY32" fmla="*/ 670560 h 3230880"/>
              <a:gd name="connsiteX33" fmla="*/ 9159240 w 9166860"/>
              <a:gd name="connsiteY33" fmla="*/ 3230880 h 3230880"/>
              <a:gd name="connsiteX34" fmla="*/ 0 w 9166860"/>
              <a:gd name="connsiteY34" fmla="*/ 3230880 h 3230880"/>
              <a:gd name="connsiteX35" fmla="*/ 15240 w 9166860"/>
              <a:gd name="connsiteY35" fmla="*/ 43434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66860" h="3230880">
                <a:moveTo>
                  <a:pt x="15240" y="434340"/>
                </a:moveTo>
                <a:lnTo>
                  <a:pt x="518160" y="320040"/>
                </a:lnTo>
                <a:lnTo>
                  <a:pt x="800100" y="266700"/>
                </a:lnTo>
                <a:lnTo>
                  <a:pt x="1051560" y="228600"/>
                </a:lnTo>
                <a:lnTo>
                  <a:pt x="1310640" y="190500"/>
                </a:lnTo>
                <a:lnTo>
                  <a:pt x="1592580" y="152400"/>
                </a:lnTo>
                <a:lnTo>
                  <a:pt x="1813560" y="121920"/>
                </a:lnTo>
                <a:lnTo>
                  <a:pt x="2186940" y="91440"/>
                </a:lnTo>
                <a:lnTo>
                  <a:pt x="2514600" y="68580"/>
                </a:lnTo>
                <a:lnTo>
                  <a:pt x="2796540" y="53340"/>
                </a:lnTo>
                <a:lnTo>
                  <a:pt x="3116580" y="30480"/>
                </a:lnTo>
                <a:lnTo>
                  <a:pt x="3322320" y="22860"/>
                </a:lnTo>
                <a:lnTo>
                  <a:pt x="3566160" y="15240"/>
                </a:lnTo>
                <a:lnTo>
                  <a:pt x="3817620" y="15240"/>
                </a:lnTo>
                <a:lnTo>
                  <a:pt x="4168140" y="0"/>
                </a:lnTo>
                <a:lnTo>
                  <a:pt x="4419600" y="0"/>
                </a:lnTo>
                <a:lnTo>
                  <a:pt x="4716780" y="0"/>
                </a:lnTo>
                <a:lnTo>
                  <a:pt x="5052060" y="7620"/>
                </a:lnTo>
                <a:lnTo>
                  <a:pt x="5417820" y="22860"/>
                </a:lnTo>
                <a:lnTo>
                  <a:pt x="5783580" y="45720"/>
                </a:lnTo>
                <a:lnTo>
                  <a:pt x="6210300" y="83820"/>
                </a:lnTo>
                <a:lnTo>
                  <a:pt x="6537960" y="106680"/>
                </a:lnTo>
                <a:lnTo>
                  <a:pt x="6873240" y="144780"/>
                </a:lnTo>
                <a:lnTo>
                  <a:pt x="7269480" y="198120"/>
                </a:lnTo>
                <a:lnTo>
                  <a:pt x="7536180" y="243840"/>
                </a:lnTo>
                <a:lnTo>
                  <a:pt x="7795260" y="281940"/>
                </a:lnTo>
                <a:lnTo>
                  <a:pt x="7962900" y="320040"/>
                </a:lnTo>
                <a:lnTo>
                  <a:pt x="8145780" y="358140"/>
                </a:lnTo>
                <a:lnTo>
                  <a:pt x="8389620" y="411480"/>
                </a:lnTo>
                <a:lnTo>
                  <a:pt x="8679180" y="495300"/>
                </a:lnTo>
                <a:lnTo>
                  <a:pt x="8892540" y="556260"/>
                </a:lnTo>
                <a:lnTo>
                  <a:pt x="9044940" y="601980"/>
                </a:lnTo>
                <a:lnTo>
                  <a:pt x="9166860" y="670560"/>
                </a:lnTo>
                <a:lnTo>
                  <a:pt x="9159240" y="3230880"/>
                </a:lnTo>
                <a:lnTo>
                  <a:pt x="0" y="3230880"/>
                </a:lnTo>
                <a:lnTo>
                  <a:pt x="15240" y="4343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31615" y="4470401"/>
            <a:ext cx="9129318" cy="2093080"/>
          </a:xfrm>
          <a:custGeom>
            <a:avLst/>
            <a:gdLst>
              <a:gd name="connsiteX0" fmla="*/ 15240 w 9166860"/>
              <a:gd name="connsiteY0" fmla="*/ 434340 h 3230880"/>
              <a:gd name="connsiteX1" fmla="*/ 518160 w 9166860"/>
              <a:gd name="connsiteY1" fmla="*/ 320040 h 3230880"/>
              <a:gd name="connsiteX2" fmla="*/ 800100 w 9166860"/>
              <a:gd name="connsiteY2" fmla="*/ 266700 h 3230880"/>
              <a:gd name="connsiteX3" fmla="*/ 1051560 w 9166860"/>
              <a:gd name="connsiteY3" fmla="*/ 228600 h 3230880"/>
              <a:gd name="connsiteX4" fmla="*/ 1310640 w 9166860"/>
              <a:gd name="connsiteY4" fmla="*/ 190500 h 3230880"/>
              <a:gd name="connsiteX5" fmla="*/ 1592580 w 9166860"/>
              <a:gd name="connsiteY5" fmla="*/ 152400 h 3230880"/>
              <a:gd name="connsiteX6" fmla="*/ 1813560 w 9166860"/>
              <a:gd name="connsiteY6" fmla="*/ 121920 h 3230880"/>
              <a:gd name="connsiteX7" fmla="*/ 2186940 w 9166860"/>
              <a:gd name="connsiteY7" fmla="*/ 91440 h 3230880"/>
              <a:gd name="connsiteX8" fmla="*/ 2514600 w 9166860"/>
              <a:gd name="connsiteY8" fmla="*/ 68580 h 3230880"/>
              <a:gd name="connsiteX9" fmla="*/ 2796540 w 9166860"/>
              <a:gd name="connsiteY9" fmla="*/ 53340 h 3230880"/>
              <a:gd name="connsiteX10" fmla="*/ 3116580 w 9166860"/>
              <a:gd name="connsiteY10" fmla="*/ 30480 h 3230880"/>
              <a:gd name="connsiteX11" fmla="*/ 3322320 w 9166860"/>
              <a:gd name="connsiteY11" fmla="*/ 22860 h 3230880"/>
              <a:gd name="connsiteX12" fmla="*/ 3566160 w 9166860"/>
              <a:gd name="connsiteY12" fmla="*/ 15240 h 3230880"/>
              <a:gd name="connsiteX13" fmla="*/ 3817620 w 9166860"/>
              <a:gd name="connsiteY13" fmla="*/ 15240 h 3230880"/>
              <a:gd name="connsiteX14" fmla="*/ 4168140 w 9166860"/>
              <a:gd name="connsiteY14" fmla="*/ 0 h 3230880"/>
              <a:gd name="connsiteX15" fmla="*/ 4419600 w 9166860"/>
              <a:gd name="connsiteY15" fmla="*/ 0 h 3230880"/>
              <a:gd name="connsiteX16" fmla="*/ 4716780 w 9166860"/>
              <a:gd name="connsiteY16" fmla="*/ 0 h 3230880"/>
              <a:gd name="connsiteX17" fmla="*/ 5052060 w 9166860"/>
              <a:gd name="connsiteY17" fmla="*/ 7620 h 3230880"/>
              <a:gd name="connsiteX18" fmla="*/ 5417820 w 9166860"/>
              <a:gd name="connsiteY18" fmla="*/ 22860 h 3230880"/>
              <a:gd name="connsiteX19" fmla="*/ 5783580 w 9166860"/>
              <a:gd name="connsiteY19" fmla="*/ 45720 h 3230880"/>
              <a:gd name="connsiteX20" fmla="*/ 6210300 w 9166860"/>
              <a:gd name="connsiteY20" fmla="*/ 83820 h 3230880"/>
              <a:gd name="connsiteX21" fmla="*/ 6537960 w 9166860"/>
              <a:gd name="connsiteY21" fmla="*/ 106680 h 3230880"/>
              <a:gd name="connsiteX22" fmla="*/ 6873240 w 9166860"/>
              <a:gd name="connsiteY22" fmla="*/ 144780 h 3230880"/>
              <a:gd name="connsiteX23" fmla="*/ 7269480 w 9166860"/>
              <a:gd name="connsiteY23" fmla="*/ 198120 h 3230880"/>
              <a:gd name="connsiteX24" fmla="*/ 7536180 w 9166860"/>
              <a:gd name="connsiteY24" fmla="*/ 243840 h 3230880"/>
              <a:gd name="connsiteX25" fmla="*/ 7795260 w 9166860"/>
              <a:gd name="connsiteY25" fmla="*/ 281940 h 3230880"/>
              <a:gd name="connsiteX26" fmla="*/ 7962900 w 9166860"/>
              <a:gd name="connsiteY26" fmla="*/ 320040 h 3230880"/>
              <a:gd name="connsiteX27" fmla="*/ 8145780 w 9166860"/>
              <a:gd name="connsiteY27" fmla="*/ 358140 h 3230880"/>
              <a:gd name="connsiteX28" fmla="*/ 8389620 w 9166860"/>
              <a:gd name="connsiteY28" fmla="*/ 411480 h 3230880"/>
              <a:gd name="connsiteX29" fmla="*/ 8679180 w 9166860"/>
              <a:gd name="connsiteY29" fmla="*/ 495300 h 3230880"/>
              <a:gd name="connsiteX30" fmla="*/ 8892540 w 9166860"/>
              <a:gd name="connsiteY30" fmla="*/ 556260 h 3230880"/>
              <a:gd name="connsiteX31" fmla="*/ 9044940 w 9166860"/>
              <a:gd name="connsiteY31" fmla="*/ 601980 h 3230880"/>
              <a:gd name="connsiteX32" fmla="*/ 9166860 w 9166860"/>
              <a:gd name="connsiteY32" fmla="*/ 670560 h 3230880"/>
              <a:gd name="connsiteX33" fmla="*/ 9159240 w 9166860"/>
              <a:gd name="connsiteY33" fmla="*/ 3230880 h 3230880"/>
              <a:gd name="connsiteX34" fmla="*/ 0 w 9166860"/>
              <a:gd name="connsiteY34" fmla="*/ 3230880 h 3230880"/>
              <a:gd name="connsiteX35" fmla="*/ 15240 w 9166860"/>
              <a:gd name="connsiteY35" fmla="*/ 43434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66860" h="3230880">
                <a:moveTo>
                  <a:pt x="15240" y="434340"/>
                </a:moveTo>
                <a:lnTo>
                  <a:pt x="518160" y="320040"/>
                </a:lnTo>
                <a:lnTo>
                  <a:pt x="800100" y="266700"/>
                </a:lnTo>
                <a:lnTo>
                  <a:pt x="1051560" y="228600"/>
                </a:lnTo>
                <a:lnTo>
                  <a:pt x="1310640" y="190500"/>
                </a:lnTo>
                <a:lnTo>
                  <a:pt x="1592580" y="152400"/>
                </a:lnTo>
                <a:lnTo>
                  <a:pt x="1813560" y="121920"/>
                </a:lnTo>
                <a:lnTo>
                  <a:pt x="2186940" y="91440"/>
                </a:lnTo>
                <a:lnTo>
                  <a:pt x="2514600" y="68580"/>
                </a:lnTo>
                <a:lnTo>
                  <a:pt x="2796540" y="53340"/>
                </a:lnTo>
                <a:lnTo>
                  <a:pt x="3116580" y="30480"/>
                </a:lnTo>
                <a:lnTo>
                  <a:pt x="3322320" y="22860"/>
                </a:lnTo>
                <a:lnTo>
                  <a:pt x="3566160" y="15240"/>
                </a:lnTo>
                <a:lnTo>
                  <a:pt x="3817620" y="15240"/>
                </a:lnTo>
                <a:lnTo>
                  <a:pt x="4168140" y="0"/>
                </a:lnTo>
                <a:lnTo>
                  <a:pt x="4419600" y="0"/>
                </a:lnTo>
                <a:lnTo>
                  <a:pt x="4716780" y="0"/>
                </a:lnTo>
                <a:lnTo>
                  <a:pt x="5052060" y="7620"/>
                </a:lnTo>
                <a:lnTo>
                  <a:pt x="5417820" y="22860"/>
                </a:lnTo>
                <a:lnTo>
                  <a:pt x="5783580" y="45720"/>
                </a:lnTo>
                <a:lnTo>
                  <a:pt x="6210300" y="83820"/>
                </a:lnTo>
                <a:lnTo>
                  <a:pt x="6537960" y="106680"/>
                </a:lnTo>
                <a:lnTo>
                  <a:pt x="6873240" y="144780"/>
                </a:lnTo>
                <a:lnTo>
                  <a:pt x="7269480" y="198120"/>
                </a:lnTo>
                <a:lnTo>
                  <a:pt x="7536180" y="243840"/>
                </a:lnTo>
                <a:lnTo>
                  <a:pt x="7795260" y="281940"/>
                </a:lnTo>
                <a:lnTo>
                  <a:pt x="7962900" y="320040"/>
                </a:lnTo>
                <a:lnTo>
                  <a:pt x="8145780" y="358140"/>
                </a:lnTo>
                <a:lnTo>
                  <a:pt x="8389620" y="411480"/>
                </a:lnTo>
                <a:lnTo>
                  <a:pt x="8679180" y="495300"/>
                </a:lnTo>
                <a:lnTo>
                  <a:pt x="8892540" y="556260"/>
                </a:lnTo>
                <a:lnTo>
                  <a:pt x="9044940" y="601980"/>
                </a:lnTo>
                <a:lnTo>
                  <a:pt x="9166860" y="670560"/>
                </a:lnTo>
                <a:lnTo>
                  <a:pt x="9159240" y="3230880"/>
                </a:lnTo>
                <a:lnTo>
                  <a:pt x="0" y="3230880"/>
                </a:lnTo>
                <a:lnTo>
                  <a:pt x="15240" y="4343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38"/>
            <a:ext cx="8647499" cy="1143000"/>
          </a:xfrm>
        </p:spPr>
        <p:txBody>
          <a:bodyPr/>
          <a:lstStyle/>
          <a:p>
            <a:r>
              <a:rPr lang="en-US" dirty="0" smtClean="0"/>
              <a:t>Pro-growth signaling from stroma to epithelium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24030" y="2487416"/>
            <a:ext cx="16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Wnt Receptor</a:t>
            </a:r>
            <a:endParaRPr lang="en-US" sz="2000" dirty="0">
              <a:latin typeface="+mj-lt"/>
            </a:endParaRPr>
          </a:p>
        </p:txBody>
      </p:sp>
      <p:sp>
        <p:nvSpPr>
          <p:cNvPr id="20" name="Can 19"/>
          <p:cNvSpPr/>
          <p:nvPr/>
        </p:nvSpPr>
        <p:spPr>
          <a:xfrm rot="16200000" flipH="1">
            <a:off x="6925262" y="4020712"/>
            <a:ext cx="203200" cy="3319876"/>
          </a:xfrm>
          <a:prstGeom prst="can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933269" y="3632263"/>
            <a:ext cx="1261056" cy="838138"/>
            <a:chOff x="4453467" y="1363236"/>
            <a:chExt cx="1261056" cy="838138"/>
          </a:xfrm>
          <a:solidFill>
            <a:schemeClr val="accent4">
              <a:lumMod val="75000"/>
            </a:schemeClr>
          </a:solidFill>
        </p:grpSpPr>
        <p:sp>
          <p:nvSpPr>
            <p:cNvPr id="34" name="Explosion 1 33"/>
            <p:cNvSpPr/>
            <p:nvPr/>
          </p:nvSpPr>
          <p:spPr>
            <a:xfrm>
              <a:off x="4453467" y="1363236"/>
              <a:ext cx="1261056" cy="838138"/>
            </a:xfrm>
            <a:prstGeom prst="irregularSeal1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85398" y="1554070"/>
              <a:ext cx="44214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TP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266099" y="5684732"/>
            <a:ext cx="344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G1 driver gene</a:t>
            </a:r>
            <a:endParaRPr lang="en-US" sz="2000" dirty="0">
              <a:latin typeface="+mj-l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8533068" y="4836644"/>
            <a:ext cx="0" cy="821362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034724" y="2037934"/>
            <a:ext cx="9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Outside</a:t>
            </a:r>
            <a:endParaRPr lang="en-US" sz="2000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63796" y="3198543"/>
            <a:ext cx="128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Cytoplasm</a:t>
            </a:r>
            <a:endParaRPr lang="en-US" sz="2000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6479" y="4836644"/>
            <a:ext cx="101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Nucleus</a:t>
            </a:r>
            <a:endParaRPr lang="en-US" sz="2000" dirty="0"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289183" y="1956661"/>
            <a:ext cx="831994" cy="1424654"/>
            <a:chOff x="4430559" y="2432629"/>
            <a:chExt cx="840074" cy="1606021"/>
          </a:xfrm>
          <a:solidFill>
            <a:srgbClr val="00FF00"/>
          </a:solidFill>
        </p:grpSpPr>
        <p:sp>
          <p:nvSpPr>
            <p:cNvPr id="46" name="Rectangle 45"/>
            <p:cNvSpPr/>
            <p:nvPr/>
          </p:nvSpPr>
          <p:spPr>
            <a:xfrm>
              <a:off x="4634643" y="2808236"/>
              <a:ext cx="224868" cy="123041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30559" y="2432629"/>
              <a:ext cx="224868" cy="615207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 rot="5400000" flipH="1">
              <a:off x="4850596" y="2432629"/>
              <a:ext cx="224868" cy="615207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6497" y="967009"/>
            <a:ext cx="1257581" cy="663835"/>
            <a:chOff x="326497" y="967009"/>
            <a:chExt cx="1257581" cy="663835"/>
          </a:xfrm>
        </p:grpSpPr>
        <p:sp>
          <p:nvSpPr>
            <p:cNvPr id="18" name="TextBox 17"/>
            <p:cNvSpPr txBox="1"/>
            <p:nvPr/>
          </p:nvSpPr>
          <p:spPr>
            <a:xfrm>
              <a:off x="950571" y="967009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Wnt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326497" y="1103393"/>
              <a:ext cx="634849" cy="527451"/>
            </a:xfrm>
            <a:prstGeom prst="triangle">
              <a:avLst>
                <a:gd name="adj" fmla="val 482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 rot="12931849">
            <a:off x="1906562" y="3317435"/>
            <a:ext cx="966532" cy="358728"/>
            <a:chOff x="7721600" y="1703937"/>
            <a:chExt cx="965200" cy="35872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721600" y="1893332"/>
              <a:ext cx="9652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738536" y="1703937"/>
              <a:ext cx="0" cy="35872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0800000">
            <a:off x="4194325" y="3929634"/>
            <a:ext cx="949573" cy="358728"/>
            <a:chOff x="7721600" y="1703937"/>
            <a:chExt cx="965200" cy="35872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721600" y="1893332"/>
              <a:ext cx="9652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738536" y="1703937"/>
              <a:ext cx="0" cy="35872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266067" y="3776293"/>
            <a:ext cx="694282" cy="512069"/>
            <a:chOff x="5266067" y="3776293"/>
            <a:chExt cx="694282" cy="512069"/>
          </a:xfrm>
        </p:grpSpPr>
        <p:sp>
          <p:nvSpPr>
            <p:cNvPr id="19" name="Hexagon 18"/>
            <p:cNvSpPr/>
            <p:nvPr/>
          </p:nvSpPr>
          <p:spPr>
            <a:xfrm>
              <a:off x="5266067" y="3776293"/>
              <a:ext cx="694282" cy="512069"/>
            </a:xfrm>
            <a:prstGeom prst="hexagon">
              <a:avLst/>
            </a:prstGeom>
            <a:solidFill>
              <a:srgbClr val="FF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1163" y="3827297"/>
              <a:ext cx="5716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T.F.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47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C 0.01007 0.00046 0.02031 0.00069 0.03056 0.00185 C 0.03872 0.00254 0.04479 0.00856 0.05278 0.01111 C 0.0625 0.01412 0.07222 0.01597 0.08195 0.02037 C 0.08924 0.02361 0.0934 0.025 0.09861 0.03333 C 0.10139 0.03796 0.10417 0.05 0.10417 0.05 C 0.10278 0.06643 0.10139 0.07523 0.10139 0.09259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6945E-18 L 0.00278 0.19445 " pathEditMode="relative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0" y="2359892"/>
            <a:ext cx="9129318" cy="4052980"/>
          </a:xfrm>
          <a:custGeom>
            <a:avLst/>
            <a:gdLst>
              <a:gd name="connsiteX0" fmla="*/ 15240 w 9166860"/>
              <a:gd name="connsiteY0" fmla="*/ 434340 h 3230880"/>
              <a:gd name="connsiteX1" fmla="*/ 518160 w 9166860"/>
              <a:gd name="connsiteY1" fmla="*/ 320040 h 3230880"/>
              <a:gd name="connsiteX2" fmla="*/ 800100 w 9166860"/>
              <a:gd name="connsiteY2" fmla="*/ 266700 h 3230880"/>
              <a:gd name="connsiteX3" fmla="*/ 1051560 w 9166860"/>
              <a:gd name="connsiteY3" fmla="*/ 228600 h 3230880"/>
              <a:gd name="connsiteX4" fmla="*/ 1310640 w 9166860"/>
              <a:gd name="connsiteY4" fmla="*/ 190500 h 3230880"/>
              <a:gd name="connsiteX5" fmla="*/ 1592580 w 9166860"/>
              <a:gd name="connsiteY5" fmla="*/ 152400 h 3230880"/>
              <a:gd name="connsiteX6" fmla="*/ 1813560 w 9166860"/>
              <a:gd name="connsiteY6" fmla="*/ 121920 h 3230880"/>
              <a:gd name="connsiteX7" fmla="*/ 2186940 w 9166860"/>
              <a:gd name="connsiteY7" fmla="*/ 91440 h 3230880"/>
              <a:gd name="connsiteX8" fmla="*/ 2514600 w 9166860"/>
              <a:gd name="connsiteY8" fmla="*/ 68580 h 3230880"/>
              <a:gd name="connsiteX9" fmla="*/ 2796540 w 9166860"/>
              <a:gd name="connsiteY9" fmla="*/ 53340 h 3230880"/>
              <a:gd name="connsiteX10" fmla="*/ 3116580 w 9166860"/>
              <a:gd name="connsiteY10" fmla="*/ 30480 h 3230880"/>
              <a:gd name="connsiteX11" fmla="*/ 3322320 w 9166860"/>
              <a:gd name="connsiteY11" fmla="*/ 22860 h 3230880"/>
              <a:gd name="connsiteX12" fmla="*/ 3566160 w 9166860"/>
              <a:gd name="connsiteY12" fmla="*/ 15240 h 3230880"/>
              <a:gd name="connsiteX13" fmla="*/ 3817620 w 9166860"/>
              <a:gd name="connsiteY13" fmla="*/ 15240 h 3230880"/>
              <a:gd name="connsiteX14" fmla="*/ 4168140 w 9166860"/>
              <a:gd name="connsiteY14" fmla="*/ 0 h 3230880"/>
              <a:gd name="connsiteX15" fmla="*/ 4419600 w 9166860"/>
              <a:gd name="connsiteY15" fmla="*/ 0 h 3230880"/>
              <a:gd name="connsiteX16" fmla="*/ 4716780 w 9166860"/>
              <a:gd name="connsiteY16" fmla="*/ 0 h 3230880"/>
              <a:gd name="connsiteX17" fmla="*/ 5052060 w 9166860"/>
              <a:gd name="connsiteY17" fmla="*/ 7620 h 3230880"/>
              <a:gd name="connsiteX18" fmla="*/ 5417820 w 9166860"/>
              <a:gd name="connsiteY18" fmla="*/ 22860 h 3230880"/>
              <a:gd name="connsiteX19" fmla="*/ 5783580 w 9166860"/>
              <a:gd name="connsiteY19" fmla="*/ 45720 h 3230880"/>
              <a:gd name="connsiteX20" fmla="*/ 6210300 w 9166860"/>
              <a:gd name="connsiteY20" fmla="*/ 83820 h 3230880"/>
              <a:gd name="connsiteX21" fmla="*/ 6537960 w 9166860"/>
              <a:gd name="connsiteY21" fmla="*/ 106680 h 3230880"/>
              <a:gd name="connsiteX22" fmla="*/ 6873240 w 9166860"/>
              <a:gd name="connsiteY22" fmla="*/ 144780 h 3230880"/>
              <a:gd name="connsiteX23" fmla="*/ 7269480 w 9166860"/>
              <a:gd name="connsiteY23" fmla="*/ 198120 h 3230880"/>
              <a:gd name="connsiteX24" fmla="*/ 7536180 w 9166860"/>
              <a:gd name="connsiteY24" fmla="*/ 243840 h 3230880"/>
              <a:gd name="connsiteX25" fmla="*/ 7795260 w 9166860"/>
              <a:gd name="connsiteY25" fmla="*/ 281940 h 3230880"/>
              <a:gd name="connsiteX26" fmla="*/ 7962900 w 9166860"/>
              <a:gd name="connsiteY26" fmla="*/ 320040 h 3230880"/>
              <a:gd name="connsiteX27" fmla="*/ 8145780 w 9166860"/>
              <a:gd name="connsiteY27" fmla="*/ 358140 h 3230880"/>
              <a:gd name="connsiteX28" fmla="*/ 8389620 w 9166860"/>
              <a:gd name="connsiteY28" fmla="*/ 411480 h 3230880"/>
              <a:gd name="connsiteX29" fmla="*/ 8679180 w 9166860"/>
              <a:gd name="connsiteY29" fmla="*/ 495300 h 3230880"/>
              <a:gd name="connsiteX30" fmla="*/ 8892540 w 9166860"/>
              <a:gd name="connsiteY30" fmla="*/ 556260 h 3230880"/>
              <a:gd name="connsiteX31" fmla="*/ 9044940 w 9166860"/>
              <a:gd name="connsiteY31" fmla="*/ 601980 h 3230880"/>
              <a:gd name="connsiteX32" fmla="*/ 9166860 w 9166860"/>
              <a:gd name="connsiteY32" fmla="*/ 670560 h 3230880"/>
              <a:gd name="connsiteX33" fmla="*/ 9159240 w 9166860"/>
              <a:gd name="connsiteY33" fmla="*/ 3230880 h 3230880"/>
              <a:gd name="connsiteX34" fmla="*/ 0 w 9166860"/>
              <a:gd name="connsiteY34" fmla="*/ 3230880 h 3230880"/>
              <a:gd name="connsiteX35" fmla="*/ 15240 w 9166860"/>
              <a:gd name="connsiteY35" fmla="*/ 43434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66860" h="3230880">
                <a:moveTo>
                  <a:pt x="15240" y="434340"/>
                </a:moveTo>
                <a:lnTo>
                  <a:pt x="518160" y="320040"/>
                </a:lnTo>
                <a:lnTo>
                  <a:pt x="800100" y="266700"/>
                </a:lnTo>
                <a:lnTo>
                  <a:pt x="1051560" y="228600"/>
                </a:lnTo>
                <a:lnTo>
                  <a:pt x="1310640" y="190500"/>
                </a:lnTo>
                <a:lnTo>
                  <a:pt x="1592580" y="152400"/>
                </a:lnTo>
                <a:lnTo>
                  <a:pt x="1813560" y="121920"/>
                </a:lnTo>
                <a:lnTo>
                  <a:pt x="2186940" y="91440"/>
                </a:lnTo>
                <a:lnTo>
                  <a:pt x="2514600" y="68580"/>
                </a:lnTo>
                <a:lnTo>
                  <a:pt x="2796540" y="53340"/>
                </a:lnTo>
                <a:lnTo>
                  <a:pt x="3116580" y="30480"/>
                </a:lnTo>
                <a:lnTo>
                  <a:pt x="3322320" y="22860"/>
                </a:lnTo>
                <a:lnTo>
                  <a:pt x="3566160" y="15240"/>
                </a:lnTo>
                <a:lnTo>
                  <a:pt x="3817620" y="15240"/>
                </a:lnTo>
                <a:lnTo>
                  <a:pt x="4168140" y="0"/>
                </a:lnTo>
                <a:lnTo>
                  <a:pt x="4419600" y="0"/>
                </a:lnTo>
                <a:lnTo>
                  <a:pt x="4716780" y="0"/>
                </a:lnTo>
                <a:lnTo>
                  <a:pt x="5052060" y="7620"/>
                </a:lnTo>
                <a:lnTo>
                  <a:pt x="5417820" y="22860"/>
                </a:lnTo>
                <a:lnTo>
                  <a:pt x="5783580" y="45720"/>
                </a:lnTo>
                <a:lnTo>
                  <a:pt x="6210300" y="83820"/>
                </a:lnTo>
                <a:lnTo>
                  <a:pt x="6537960" y="106680"/>
                </a:lnTo>
                <a:lnTo>
                  <a:pt x="6873240" y="144780"/>
                </a:lnTo>
                <a:lnTo>
                  <a:pt x="7269480" y="198120"/>
                </a:lnTo>
                <a:lnTo>
                  <a:pt x="7536180" y="243840"/>
                </a:lnTo>
                <a:lnTo>
                  <a:pt x="7795260" y="281940"/>
                </a:lnTo>
                <a:lnTo>
                  <a:pt x="7962900" y="320040"/>
                </a:lnTo>
                <a:lnTo>
                  <a:pt x="8145780" y="358140"/>
                </a:lnTo>
                <a:lnTo>
                  <a:pt x="8389620" y="411480"/>
                </a:lnTo>
                <a:lnTo>
                  <a:pt x="8679180" y="495300"/>
                </a:lnTo>
                <a:lnTo>
                  <a:pt x="8892540" y="556260"/>
                </a:lnTo>
                <a:lnTo>
                  <a:pt x="9044940" y="601980"/>
                </a:lnTo>
                <a:lnTo>
                  <a:pt x="9166860" y="670560"/>
                </a:lnTo>
                <a:lnTo>
                  <a:pt x="9159240" y="3230880"/>
                </a:lnTo>
                <a:lnTo>
                  <a:pt x="0" y="3230880"/>
                </a:lnTo>
                <a:lnTo>
                  <a:pt x="15240" y="4343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6833" y="4836644"/>
            <a:ext cx="9154100" cy="1726837"/>
          </a:xfrm>
          <a:custGeom>
            <a:avLst/>
            <a:gdLst>
              <a:gd name="connsiteX0" fmla="*/ 15240 w 9166860"/>
              <a:gd name="connsiteY0" fmla="*/ 434340 h 3230880"/>
              <a:gd name="connsiteX1" fmla="*/ 518160 w 9166860"/>
              <a:gd name="connsiteY1" fmla="*/ 320040 h 3230880"/>
              <a:gd name="connsiteX2" fmla="*/ 800100 w 9166860"/>
              <a:gd name="connsiteY2" fmla="*/ 266700 h 3230880"/>
              <a:gd name="connsiteX3" fmla="*/ 1051560 w 9166860"/>
              <a:gd name="connsiteY3" fmla="*/ 228600 h 3230880"/>
              <a:gd name="connsiteX4" fmla="*/ 1310640 w 9166860"/>
              <a:gd name="connsiteY4" fmla="*/ 190500 h 3230880"/>
              <a:gd name="connsiteX5" fmla="*/ 1592580 w 9166860"/>
              <a:gd name="connsiteY5" fmla="*/ 152400 h 3230880"/>
              <a:gd name="connsiteX6" fmla="*/ 1813560 w 9166860"/>
              <a:gd name="connsiteY6" fmla="*/ 121920 h 3230880"/>
              <a:gd name="connsiteX7" fmla="*/ 2186940 w 9166860"/>
              <a:gd name="connsiteY7" fmla="*/ 91440 h 3230880"/>
              <a:gd name="connsiteX8" fmla="*/ 2514600 w 9166860"/>
              <a:gd name="connsiteY8" fmla="*/ 68580 h 3230880"/>
              <a:gd name="connsiteX9" fmla="*/ 2796540 w 9166860"/>
              <a:gd name="connsiteY9" fmla="*/ 53340 h 3230880"/>
              <a:gd name="connsiteX10" fmla="*/ 3116580 w 9166860"/>
              <a:gd name="connsiteY10" fmla="*/ 30480 h 3230880"/>
              <a:gd name="connsiteX11" fmla="*/ 3322320 w 9166860"/>
              <a:gd name="connsiteY11" fmla="*/ 22860 h 3230880"/>
              <a:gd name="connsiteX12" fmla="*/ 3566160 w 9166860"/>
              <a:gd name="connsiteY12" fmla="*/ 15240 h 3230880"/>
              <a:gd name="connsiteX13" fmla="*/ 3817620 w 9166860"/>
              <a:gd name="connsiteY13" fmla="*/ 15240 h 3230880"/>
              <a:gd name="connsiteX14" fmla="*/ 4168140 w 9166860"/>
              <a:gd name="connsiteY14" fmla="*/ 0 h 3230880"/>
              <a:gd name="connsiteX15" fmla="*/ 4419600 w 9166860"/>
              <a:gd name="connsiteY15" fmla="*/ 0 h 3230880"/>
              <a:gd name="connsiteX16" fmla="*/ 4716780 w 9166860"/>
              <a:gd name="connsiteY16" fmla="*/ 0 h 3230880"/>
              <a:gd name="connsiteX17" fmla="*/ 5052060 w 9166860"/>
              <a:gd name="connsiteY17" fmla="*/ 7620 h 3230880"/>
              <a:gd name="connsiteX18" fmla="*/ 5417820 w 9166860"/>
              <a:gd name="connsiteY18" fmla="*/ 22860 h 3230880"/>
              <a:gd name="connsiteX19" fmla="*/ 5783580 w 9166860"/>
              <a:gd name="connsiteY19" fmla="*/ 45720 h 3230880"/>
              <a:gd name="connsiteX20" fmla="*/ 6210300 w 9166860"/>
              <a:gd name="connsiteY20" fmla="*/ 83820 h 3230880"/>
              <a:gd name="connsiteX21" fmla="*/ 6537960 w 9166860"/>
              <a:gd name="connsiteY21" fmla="*/ 106680 h 3230880"/>
              <a:gd name="connsiteX22" fmla="*/ 6873240 w 9166860"/>
              <a:gd name="connsiteY22" fmla="*/ 144780 h 3230880"/>
              <a:gd name="connsiteX23" fmla="*/ 7269480 w 9166860"/>
              <a:gd name="connsiteY23" fmla="*/ 198120 h 3230880"/>
              <a:gd name="connsiteX24" fmla="*/ 7536180 w 9166860"/>
              <a:gd name="connsiteY24" fmla="*/ 243840 h 3230880"/>
              <a:gd name="connsiteX25" fmla="*/ 7795260 w 9166860"/>
              <a:gd name="connsiteY25" fmla="*/ 281940 h 3230880"/>
              <a:gd name="connsiteX26" fmla="*/ 7962900 w 9166860"/>
              <a:gd name="connsiteY26" fmla="*/ 320040 h 3230880"/>
              <a:gd name="connsiteX27" fmla="*/ 8145780 w 9166860"/>
              <a:gd name="connsiteY27" fmla="*/ 358140 h 3230880"/>
              <a:gd name="connsiteX28" fmla="*/ 8389620 w 9166860"/>
              <a:gd name="connsiteY28" fmla="*/ 411480 h 3230880"/>
              <a:gd name="connsiteX29" fmla="*/ 8679180 w 9166860"/>
              <a:gd name="connsiteY29" fmla="*/ 495300 h 3230880"/>
              <a:gd name="connsiteX30" fmla="*/ 8892540 w 9166860"/>
              <a:gd name="connsiteY30" fmla="*/ 556260 h 3230880"/>
              <a:gd name="connsiteX31" fmla="*/ 9044940 w 9166860"/>
              <a:gd name="connsiteY31" fmla="*/ 601980 h 3230880"/>
              <a:gd name="connsiteX32" fmla="*/ 9166860 w 9166860"/>
              <a:gd name="connsiteY32" fmla="*/ 670560 h 3230880"/>
              <a:gd name="connsiteX33" fmla="*/ 9159240 w 9166860"/>
              <a:gd name="connsiteY33" fmla="*/ 3230880 h 3230880"/>
              <a:gd name="connsiteX34" fmla="*/ 0 w 9166860"/>
              <a:gd name="connsiteY34" fmla="*/ 3230880 h 3230880"/>
              <a:gd name="connsiteX35" fmla="*/ 15240 w 9166860"/>
              <a:gd name="connsiteY35" fmla="*/ 43434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66860" h="3230880">
                <a:moveTo>
                  <a:pt x="15240" y="434340"/>
                </a:moveTo>
                <a:lnTo>
                  <a:pt x="518160" y="320040"/>
                </a:lnTo>
                <a:lnTo>
                  <a:pt x="800100" y="266700"/>
                </a:lnTo>
                <a:lnTo>
                  <a:pt x="1051560" y="228600"/>
                </a:lnTo>
                <a:lnTo>
                  <a:pt x="1310640" y="190500"/>
                </a:lnTo>
                <a:lnTo>
                  <a:pt x="1592580" y="152400"/>
                </a:lnTo>
                <a:lnTo>
                  <a:pt x="1813560" y="121920"/>
                </a:lnTo>
                <a:lnTo>
                  <a:pt x="2186940" y="91440"/>
                </a:lnTo>
                <a:lnTo>
                  <a:pt x="2514600" y="68580"/>
                </a:lnTo>
                <a:lnTo>
                  <a:pt x="2796540" y="53340"/>
                </a:lnTo>
                <a:lnTo>
                  <a:pt x="3116580" y="30480"/>
                </a:lnTo>
                <a:lnTo>
                  <a:pt x="3322320" y="22860"/>
                </a:lnTo>
                <a:lnTo>
                  <a:pt x="3566160" y="15240"/>
                </a:lnTo>
                <a:lnTo>
                  <a:pt x="3817620" y="15240"/>
                </a:lnTo>
                <a:lnTo>
                  <a:pt x="4168140" y="0"/>
                </a:lnTo>
                <a:lnTo>
                  <a:pt x="4419600" y="0"/>
                </a:lnTo>
                <a:lnTo>
                  <a:pt x="4716780" y="0"/>
                </a:lnTo>
                <a:lnTo>
                  <a:pt x="5052060" y="7620"/>
                </a:lnTo>
                <a:lnTo>
                  <a:pt x="5417820" y="22860"/>
                </a:lnTo>
                <a:lnTo>
                  <a:pt x="5783580" y="45720"/>
                </a:lnTo>
                <a:lnTo>
                  <a:pt x="6210300" y="83820"/>
                </a:lnTo>
                <a:lnTo>
                  <a:pt x="6537960" y="106680"/>
                </a:lnTo>
                <a:lnTo>
                  <a:pt x="6873240" y="144780"/>
                </a:lnTo>
                <a:lnTo>
                  <a:pt x="7269480" y="198120"/>
                </a:lnTo>
                <a:lnTo>
                  <a:pt x="7536180" y="243840"/>
                </a:lnTo>
                <a:lnTo>
                  <a:pt x="7795260" y="281940"/>
                </a:lnTo>
                <a:lnTo>
                  <a:pt x="7962900" y="320040"/>
                </a:lnTo>
                <a:lnTo>
                  <a:pt x="8145780" y="358140"/>
                </a:lnTo>
                <a:lnTo>
                  <a:pt x="8389620" y="411480"/>
                </a:lnTo>
                <a:lnTo>
                  <a:pt x="8679180" y="495300"/>
                </a:lnTo>
                <a:lnTo>
                  <a:pt x="8892540" y="556260"/>
                </a:lnTo>
                <a:lnTo>
                  <a:pt x="9044940" y="601980"/>
                </a:lnTo>
                <a:lnTo>
                  <a:pt x="9166860" y="670560"/>
                </a:lnTo>
                <a:lnTo>
                  <a:pt x="9159240" y="3230880"/>
                </a:lnTo>
                <a:lnTo>
                  <a:pt x="0" y="3230880"/>
                </a:lnTo>
                <a:lnTo>
                  <a:pt x="15240" y="4343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38"/>
            <a:ext cx="8647499" cy="1143000"/>
          </a:xfrm>
        </p:spPr>
        <p:txBody>
          <a:bodyPr/>
          <a:lstStyle/>
          <a:p>
            <a:r>
              <a:rPr lang="en-US" dirty="0" smtClean="0"/>
              <a:t>Stopping the epithelium proliferating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7958" y="2687471"/>
            <a:ext cx="16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Wnt Receptor</a:t>
            </a:r>
            <a:endParaRPr lang="en-US" sz="2000" dirty="0">
              <a:latin typeface="+mj-lt"/>
            </a:endParaRPr>
          </a:p>
        </p:txBody>
      </p:sp>
      <p:sp>
        <p:nvSpPr>
          <p:cNvPr id="20" name="Can 19"/>
          <p:cNvSpPr/>
          <p:nvPr/>
        </p:nvSpPr>
        <p:spPr>
          <a:xfrm rot="16200000" flipH="1">
            <a:off x="6925262" y="4020712"/>
            <a:ext cx="203200" cy="3319876"/>
          </a:xfrm>
          <a:prstGeom prst="can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82401" y="3937063"/>
            <a:ext cx="1261056" cy="838138"/>
            <a:chOff x="4453467" y="1363236"/>
            <a:chExt cx="1261056" cy="838138"/>
          </a:xfrm>
          <a:solidFill>
            <a:schemeClr val="accent4">
              <a:lumMod val="75000"/>
            </a:schemeClr>
          </a:solidFill>
        </p:grpSpPr>
        <p:sp>
          <p:nvSpPr>
            <p:cNvPr id="34" name="Explosion 1 33"/>
            <p:cNvSpPr/>
            <p:nvPr/>
          </p:nvSpPr>
          <p:spPr>
            <a:xfrm>
              <a:off x="4453467" y="1363236"/>
              <a:ext cx="1261056" cy="838138"/>
            </a:xfrm>
            <a:prstGeom prst="irregularSeal1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85398" y="1554070"/>
              <a:ext cx="57164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T.P.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266099" y="5684732"/>
            <a:ext cx="344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G1 driver gene</a:t>
            </a:r>
            <a:endParaRPr lang="en-US" sz="2000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34724" y="2037934"/>
            <a:ext cx="9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Outside</a:t>
            </a:r>
            <a:endParaRPr lang="en-US" sz="2000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63796" y="3198543"/>
            <a:ext cx="128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Cytoplasm</a:t>
            </a:r>
            <a:endParaRPr lang="en-US" sz="2000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89728" y="6112569"/>
            <a:ext cx="101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Nucleus</a:t>
            </a:r>
            <a:endParaRPr lang="en-US" sz="2000" dirty="0"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 rot="15000287">
            <a:off x="4516976" y="3582561"/>
            <a:ext cx="638724" cy="540085"/>
            <a:chOff x="7721600" y="1726162"/>
            <a:chExt cx="965200" cy="35872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721600" y="1893332"/>
              <a:ext cx="9652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729401" y="1726162"/>
              <a:ext cx="0" cy="35872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833" y="0"/>
            <a:ext cx="9129318" cy="1956661"/>
            <a:chOff x="6833" y="0"/>
            <a:chExt cx="9129318" cy="1956661"/>
          </a:xfrm>
        </p:grpSpPr>
        <p:sp>
          <p:nvSpPr>
            <p:cNvPr id="29" name="Freeform 28"/>
            <p:cNvSpPr/>
            <p:nvPr/>
          </p:nvSpPr>
          <p:spPr>
            <a:xfrm flipV="1">
              <a:off x="6833" y="0"/>
              <a:ext cx="9129318" cy="1956661"/>
            </a:xfrm>
            <a:custGeom>
              <a:avLst/>
              <a:gdLst>
                <a:gd name="connsiteX0" fmla="*/ 15240 w 9166860"/>
                <a:gd name="connsiteY0" fmla="*/ 434340 h 3230880"/>
                <a:gd name="connsiteX1" fmla="*/ 518160 w 9166860"/>
                <a:gd name="connsiteY1" fmla="*/ 320040 h 3230880"/>
                <a:gd name="connsiteX2" fmla="*/ 800100 w 9166860"/>
                <a:gd name="connsiteY2" fmla="*/ 266700 h 3230880"/>
                <a:gd name="connsiteX3" fmla="*/ 1051560 w 9166860"/>
                <a:gd name="connsiteY3" fmla="*/ 228600 h 3230880"/>
                <a:gd name="connsiteX4" fmla="*/ 1310640 w 9166860"/>
                <a:gd name="connsiteY4" fmla="*/ 190500 h 3230880"/>
                <a:gd name="connsiteX5" fmla="*/ 1592580 w 9166860"/>
                <a:gd name="connsiteY5" fmla="*/ 152400 h 3230880"/>
                <a:gd name="connsiteX6" fmla="*/ 1813560 w 9166860"/>
                <a:gd name="connsiteY6" fmla="*/ 121920 h 3230880"/>
                <a:gd name="connsiteX7" fmla="*/ 2186940 w 9166860"/>
                <a:gd name="connsiteY7" fmla="*/ 91440 h 3230880"/>
                <a:gd name="connsiteX8" fmla="*/ 2514600 w 9166860"/>
                <a:gd name="connsiteY8" fmla="*/ 68580 h 3230880"/>
                <a:gd name="connsiteX9" fmla="*/ 2796540 w 9166860"/>
                <a:gd name="connsiteY9" fmla="*/ 53340 h 3230880"/>
                <a:gd name="connsiteX10" fmla="*/ 3116580 w 9166860"/>
                <a:gd name="connsiteY10" fmla="*/ 30480 h 3230880"/>
                <a:gd name="connsiteX11" fmla="*/ 3322320 w 9166860"/>
                <a:gd name="connsiteY11" fmla="*/ 22860 h 3230880"/>
                <a:gd name="connsiteX12" fmla="*/ 3566160 w 9166860"/>
                <a:gd name="connsiteY12" fmla="*/ 15240 h 3230880"/>
                <a:gd name="connsiteX13" fmla="*/ 3817620 w 9166860"/>
                <a:gd name="connsiteY13" fmla="*/ 15240 h 3230880"/>
                <a:gd name="connsiteX14" fmla="*/ 4168140 w 9166860"/>
                <a:gd name="connsiteY14" fmla="*/ 0 h 3230880"/>
                <a:gd name="connsiteX15" fmla="*/ 4419600 w 9166860"/>
                <a:gd name="connsiteY15" fmla="*/ 0 h 3230880"/>
                <a:gd name="connsiteX16" fmla="*/ 4716780 w 9166860"/>
                <a:gd name="connsiteY16" fmla="*/ 0 h 3230880"/>
                <a:gd name="connsiteX17" fmla="*/ 5052060 w 9166860"/>
                <a:gd name="connsiteY17" fmla="*/ 7620 h 3230880"/>
                <a:gd name="connsiteX18" fmla="*/ 5417820 w 9166860"/>
                <a:gd name="connsiteY18" fmla="*/ 22860 h 3230880"/>
                <a:gd name="connsiteX19" fmla="*/ 5783580 w 9166860"/>
                <a:gd name="connsiteY19" fmla="*/ 45720 h 3230880"/>
                <a:gd name="connsiteX20" fmla="*/ 6210300 w 9166860"/>
                <a:gd name="connsiteY20" fmla="*/ 83820 h 3230880"/>
                <a:gd name="connsiteX21" fmla="*/ 6537960 w 9166860"/>
                <a:gd name="connsiteY21" fmla="*/ 106680 h 3230880"/>
                <a:gd name="connsiteX22" fmla="*/ 6873240 w 9166860"/>
                <a:gd name="connsiteY22" fmla="*/ 144780 h 3230880"/>
                <a:gd name="connsiteX23" fmla="*/ 7269480 w 9166860"/>
                <a:gd name="connsiteY23" fmla="*/ 198120 h 3230880"/>
                <a:gd name="connsiteX24" fmla="*/ 7536180 w 9166860"/>
                <a:gd name="connsiteY24" fmla="*/ 243840 h 3230880"/>
                <a:gd name="connsiteX25" fmla="*/ 7795260 w 9166860"/>
                <a:gd name="connsiteY25" fmla="*/ 281940 h 3230880"/>
                <a:gd name="connsiteX26" fmla="*/ 7962900 w 9166860"/>
                <a:gd name="connsiteY26" fmla="*/ 320040 h 3230880"/>
                <a:gd name="connsiteX27" fmla="*/ 8145780 w 9166860"/>
                <a:gd name="connsiteY27" fmla="*/ 358140 h 3230880"/>
                <a:gd name="connsiteX28" fmla="*/ 8389620 w 9166860"/>
                <a:gd name="connsiteY28" fmla="*/ 411480 h 3230880"/>
                <a:gd name="connsiteX29" fmla="*/ 8679180 w 9166860"/>
                <a:gd name="connsiteY29" fmla="*/ 495300 h 3230880"/>
                <a:gd name="connsiteX30" fmla="*/ 8892540 w 9166860"/>
                <a:gd name="connsiteY30" fmla="*/ 556260 h 3230880"/>
                <a:gd name="connsiteX31" fmla="*/ 9044940 w 9166860"/>
                <a:gd name="connsiteY31" fmla="*/ 601980 h 3230880"/>
                <a:gd name="connsiteX32" fmla="*/ 9166860 w 9166860"/>
                <a:gd name="connsiteY32" fmla="*/ 670560 h 3230880"/>
                <a:gd name="connsiteX33" fmla="*/ 9159240 w 9166860"/>
                <a:gd name="connsiteY33" fmla="*/ 3230880 h 3230880"/>
                <a:gd name="connsiteX34" fmla="*/ 0 w 9166860"/>
                <a:gd name="connsiteY34" fmla="*/ 3230880 h 3230880"/>
                <a:gd name="connsiteX35" fmla="*/ 15240 w 9166860"/>
                <a:gd name="connsiteY35" fmla="*/ 434340 h 323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66860" h="3230880">
                  <a:moveTo>
                    <a:pt x="15240" y="434340"/>
                  </a:moveTo>
                  <a:lnTo>
                    <a:pt x="518160" y="320040"/>
                  </a:lnTo>
                  <a:lnTo>
                    <a:pt x="800100" y="266700"/>
                  </a:lnTo>
                  <a:lnTo>
                    <a:pt x="1051560" y="228600"/>
                  </a:lnTo>
                  <a:lnTo>
                    <a:pt x="1310640" y="190500"/>
                  </a:lnTo>
                  <a:lnTo>
                    <a:pt x="1592580" y="152400"/>
                  </a:lnTo>
                  <a:lnTo>
                    <a:pt x="1813560" y="121920"/>
                  </a:lnTo>
                  <a:lnTo>
                    <a:pt x="2186940" y="91440"/>
                  </a:lnTo>
                  <a:lnTo>
                    <a:pt x="2514600" y="68580"/>
                  </a:lnTo>
                  <a:lnTo>
                    <a:pt x="2796540" y="53340"/>
                  </a:lnTo>
                  <a:lnTo>
                    <a:pt x="3116580" y="30480"/>
                  </a:lnTo>
                  <a:lnTo>
                    <a:pt x="3322320" y="22860"/>
                  </a:lnTo>
                  <a:lnTo>
                    <a:pt x="3566160" y="15240"/>
                  </a:lnTo>
                  <a:lnTo>
                    <a:pt x="3817620" y="15240"/>
                  </a:lnTo>
                  <a:lnTo>
                    <a:pt x="4168140" y="0"/>
                  </a:lnTo>
                  <a:lnTo>
                    <a:pt x="4419600" y="0"/>
                  </a:lnTo>
                  <a:lnTo>
                    <a:pt x="4716780" y="0"/>
                  </a:lnTo>
                  <a:lnTo>
                    <a:pt x="5052060" y="7620"/>
                  </a:lnTo>
                  <a:lnTo>
                    <a:pt x="5417820" y="22860"/>
                  </a:lnTo>
                  <a:lnTo>
                    <a:pt x="5783580" y="45720"/>
                  </a:lnTo>
                  <a:lnTo>
                    <a:pt x="6210300" y="83820"/>
                  </a:lnTo>
                  <a:lnTo>
                    <a:pt x="6537960" y="106680"/>
                  </a:lnTo>
                  <a:lnTo>
                    <a:pt x="6873240" y="144780"/>
                  </a:lnTo>
                  <a:lnTo>
                    <a:pt x="7269480" y="198120"/>
                  </a:lnTo>
                  <a:lnTo>
                    <a:pt x="7536180" y="243840"/>
                  </a:lnTo>
                  <a:lnTo>
                    <a:pt x="7795260" y="281940"/>
                  </a:lnTo>
                  <a:lnTo>
                    <a:pt x="7962900" y="320040"/>
                  </a:lnTo>
                  <a:lnTo>
                    <a:pt x="8145780" y="358140"/>
                  </a:lnTo>
                  <a:lnTo>
                    <a:pt x="8389620" y="411480"/>
                  </a:lnTo>
                  <a:lnTo>
                    <a:pt x="8679180" y="495300"/>
                  </a:lnTo>
                  <a:lnTo>
                    <a:pt x="8892540" y="556260"/>
                  </a:lnTo>
                  <a:lnTo>
                    <a:pt x="9044940" y="601980"/>
                  </a:lnTo>
                  <a:lnTo>
                    <a:pt x="9166860" y="670560"/>
                  </a:lnTo>
                  <a:lnTo>
                    <a:pt x="9159240" y="3230880"/>
                  </a:lnTo>
                  <a:lnTo>
                    <a:pt x="0" y="3230880"/>
                  </a:lnTo>
                  <a:lnTo>
                    <a:pt x="15240" y="4343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51068" y="827028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Cytoplasm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69385" y="2012248"/>
            <a:ext cx="70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2" name="TextBox 31"/>
          <p:cNvSpPr txBox="1"/>
          <p:nvPr/>
        </p:nvSpPr>
        <p:spPr>
          <a:xfrm flipV="1">
            <a:off x="3886321" y="1402663"/>
            <a:ext cx="70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</a:rPr>
              <a:t>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53132" y="2142070"/>
            <a:ext cx="831994" cy="1424654"/>
            <a:chOff x="4430559" y="2432629"/>
            <a:chExt cx="840074" cy="1606021"/>
          </a:xfrm>
          <a:solidFill>
            <a:srgbClr val="00FF00"/>
          </a:solidFill>
        </p:grpSpPr>
        <p:sp>
          <p:nvSpPr>
            <p:cNvPr id="37" name="Rectangle 36"/>
            <p:cNvSpPr/>
            <p:nvPr/>
          </p:nvSpPr>
          <p:spPr>
            <a:xfrm>
              <a:off x="4634643" y="2808236"/>
              <a:ext cx="224868" cy="123041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30559" y="2432629"/>
              <a:ext cx="224868" cy="615207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 rot="5400000" flipH="1">
              <a:off x="4850596" y="2432629"/>
              <a:ext cx="224868" cy="615207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Isosceles Triangle 41"/>
          <p:cNvSpPr/>
          <p:nvPr/>
        </p:nvSpPr>
        <p:spPr>
          <a:xfrm rot="10800000">
            <a:off x="540432" y="2032039"/>
            <a:ext cx="634849" cy="527451"/>
          </a:xfrm>
          <a:prstGeom prst="triangle">
            <a:avLst>
              <a:gd name="adj" fmla="val 48233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8533068" y="4836644"/>
            <a:ext cx="0" cy="821362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36632" y="2418884"/>
            <a:ext cx="189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receptor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936340" y="3055747"/>
            <a:ext cx="1261056" cy="838138"/>
            <a:chOff x="4453467" y="1363236"/>
            <a:chExt cx="1261056" cy="838138"/>
          </a:xfrm>
          <a:solidFill>
            <a:schemeClr val="accent4">
              <a:lumMod val="75000"/>
            </a:schemeClr>
          </a:solidFill>
        </p:grpSpPr>
        <p:sp>
          <p:nvSpPr>
            <p:cNvPr id="59" name="Explosion 1 58"/>
            <p:cNvSpPr/>
            <p:nvPr/>
          </p:nvSpPr>
          <p:spPr>
            <a:xfrm>
              <a:off x="4453467" y="1363236"/>
              <a:ext cx="1261056" cy="838138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85398" y="1554070"/>
              <a:ext cx="571641" cy="400110"/>
            </a:xfrm>
            <a:prstGeom prst="rect">
              <a:avLst/>
            </a:prstGeom>
            <a:solidFill>
              <a:srgbClr val="E46C0A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T.P.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12200646">
            <a:off x="1132238" y="3760553"/>
            <a:ext cx="1301532" cy="358728"/>
            <a:chOff x="7721600" y="1703937"/>
            <a:chExt cx="965200" cy="35872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7721600" y="1893332"/>
              <a:ext cx="9652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7738536" y="1703937"/>
              <a:ext cx="0" cy="35872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>
            <a:off x="4319071" y="2790516"/>
            <a:ext cx="151329" cy="418628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28526" y="2745128"/>
            <a:ext cx="139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(Cadherin)</a:t>
            </a:r>
            <a:endParaRPr lang="en-US" b="1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1175281" y="3025560"/>
            <a:ext cx="125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(Frizzled)</a:t>
            </a:r>
            <a:endParaRPr lang="en-US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17725" y="3709219"/>
            <a:ext cx="10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(GSK-3)</a:t>
            </a:r>
            <a:endParaRPr lang="en-US" b="1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5486659" y="4367769"/>
            <a:ext cx="177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(Beta-catenin)</a:t>
            </a:r>
            <a:endParaRPr lang="en-US" b="1" i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5373681" y="5107045"/>
            <a:ext cx="694282" cy="512069"/>
            <a:chOff x="5266067" y="3776293"/>
            <a:chExt cx="694282" cy="512069"/>
          </a:xfrm>
        </p:grpSpPr>
        <p:sp>
          <p:nvSpPr>
            <p:cNvPr id="75" name="Hexagon 74"/>
            <p:cNvSpPr/>
            <p:nvPr/>
          </p:nvSpPr>
          <p:spPr>
            <a:xfrm>
              <a:off x="5266067" y="3776293"/>
              <a:ext cx="694282" cy="512069"/>
            </a:xfrm>
            <a:prstGeom prst="hexagon">
              <a:avLst/>
            </a:prstGeom>
            <a:solidFill>
              <a:srgbClr val="FF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91163" y="3827297"/>
              <a:ext cx="5716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T.F.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6833" y="104776"/>
            <a:ext cx="92502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Anti-growth signaling through </a:t>
            </a:r>
          </a:p>
          <a:p>
            <a:r>
              <a:rPr lang="en-US" dirty="0"/>
              <a:t>c</a:t>
            </a:r>
            <a:r>
              <a:rPr lang="en-US" dirty="0" smtClean="0"/>
              <a:t>ontact 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4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6389 -0.13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Activity:</a:t>
            </a:r>
            <a:endParaRPr lang="en-US" sz="2800" i="1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Explore ways to disrupt the contact inhibition </a:t>
            </a:r>
            <a:r>
              <a:rPr lang="en-US" sz="2800" dirty="0" smtClean="0"/>
              <a:t>pathway: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happens when you mutate genes in the </a:t>
            </a:r>
            <a:r>
              <a:rPr lang="en-US" sz="2800" dirty="0" smtClean="0"/>
              <a:t>contact inhibition pathway model?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happens when you mutate genes in </a:t>
            </a:r>
            <a:r>
              <a:rPr lang="en-US" sz="2800" dirty="0" smtClean="0"/>
              <a:t>the global cell signaling model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800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52" y="134999"/>
            <a:ext cx="8229600" cy="1143000"/>
          </a:xfrm>
        </p:spPr>
        <p:txBody>
          <a:bodyPr/>
          <a:lstStyle/>
          <a:p>
            <a:r>
              <a:rPr lang="en-US" dirty="0" smtClean="0"/>
              <a:t>Wrap up: How contact inhibition changes cell proliferation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81494" y="5995121"/>
            <a:ext cx="67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OFF</a:t>
            </a:r>
            <a:endParaRPr lang="en-US" sz="2400" b="1" dirty="0"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437462" y="3806658"/>
            <a:ext cx="1963398" cy="2181631"/>
            <a:chOff x="6442488" y="3806658"/>
            <a:chExt cx="1963398" cy="2181631"/>
          </a:xfrm>
        </p:grpSpPr>
        <p:sp>
          <p:nvSpPr>
            <p:cNvPr id="9" name="TextBox 8"/>
            <p:cNvSpPr txBox="1"/>
            <p:nvPr/>
          </p:nvSpPr>
          <p:spPr>
            <a:xfrm>
              <a:off x="6442488" y="3806658"/>
              <a:ext cx="196339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Healing tissue</a:t>
              </a:r>
              <a:endParaRPr lang="en-US" sz="2400" b="1" dirty="0">
                <a:latin typeface="+mj-lt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>
                  <a:latin typeface="+mj-lt"/>
                </a:rPr>
                <a:t>1</a:t>
              </a:r>
              <a:r>
                <a:rPr lang="en-US" b="1" dirty="0" smtClean="0">
                  <a:latin typeface="+mj-lt"/>
                </a:rPr>
                <a:t>0% Death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latin typeface="+mj-lt"/>
                </a:rPr>
                <a:t>90% Growth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815556" y="4984787"/>
              <a:ext cx="1063224" cy="1003502"/>
              <a:chOff x="5306843" y="1509238"/>
              <a:chExt cx="3025434" cy="289445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696" y="20251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9378" y="21775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8575" y="3309057"/>
                <a:ext cx="595889" cy="425635"/>
              </a:xfrm>
              <a:prstGeom prst="rect">
                <a:avLst/>
              </a:prstGeom>
            </p:spPr>
          </p:pic>
          <p:sp>
            <p:nvSpPr>
              <p:cNvPr id="38" name="Oval 37"/>
              <p:cNvSpPr/>
              <p:nvPr/>
            </p:nvSpPr>
            <p:spPr>
              <a:xfrm>
                <a:off x="5306843" y="1509238"/>
                <a:ext cx="3025434" cy="289445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 w="57150" cmpd="sng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4751" y="239038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9516" y="2025659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433" y="252411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4058" y="166508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4120" y="1873502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4258" y="172159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5625" y="225087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7680" y="259741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7460" y="279156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7321" y="292077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568" y="299407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4750" y="319981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583" y="354635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7679" y="340684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2711" y="3638043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1815" y="3735831"/>
                <a:ext cx="595889" cy="425635"/>
              </a:xfrm>
              <a:prstGeom prst="rect">
                <a:avLst/>
              </a:prstGeom>
            </p:spPr>
          </p:pic>
        </p:grpSp>
      </p:grpSp>
      <p:grpSp>
        <p:nvGrpSpPr>
          <p:cNvPr id="100" name="Group 99"/>
          <p:cNvGrpSpPr/>
          <p:nvPr/>
        </p:nvGrpSpPr>
        <p:grpSpPr>
          <a:xfrm>
            <a:off x="3816717" y="3806658"/>
            <a:ext cx="1994356" cy="2192991"/>
            <a:chOff x="3654153" y="3806658"/>
            <a:chExt cx="1994356" cy="2192991"/>
          </a:xfrm>
        </p:grpSpPr>
        <p:sp>
          <p:nvSpPr>
            <p:cNvPr id="8" name="TextBox 7"/>
            <p:cNvSpPr txBox="1"/>
            <p:nvPr/>
          </p:nvSpPr>
          <p:spPr>
            <a:xfrm>
              <a:off x="3654153" y="3806658"/>
              <a:ext cx="19943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Healthy tissue</a:t>
              </a:r>
              <a:endParaRPr lang="en-US" sz="2400" b="1" dirty="0">
                <a:latin typeface="+mj-lt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latin typeface="+mj-lt"/>
                </a:rPr>
                <a:t>50% Death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>
                  <a:latin typeface="+mj-lt"/>
                </a:rPr>
                <a:t>5</a:t>
              </a:r>
              <a:r>
                <a:rPr lang="en-US" b="1" dirty="0" smtClean="0">
                  <a:latin typeface="+mj-lt"/>
                </a:rPr>
                <a:t>0% Growth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245694" y="4971961"/>
              <a:ext cx="1088694" cy="1027688"/>
              <a:chOff x="5306843" y="1509238"/>
              <a:chExt cx="3025434" cy="2894459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696" y="20251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9378" y="21775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8575" y="3309057"/>
                <a:ext cx="595889" cy="425635"/>
              </a:xfrm>
              <a:prstGeom prst="rect">
                <a:avLst/>
              </a:prstGeom>
            </p:spPr>
          </p:pic>
          <p:sp>
            <p:nvSpPr>
              <p:cNvPr id="65" name="Oval 64"/>
              <p:cNvSpPr/>
              <p:nvPr/>
            </p:nvSpPr>
            <p:spPr>
              <a:xfrm>
                <a:off x="5306843" y="1509238"/>
                <a:ext cx="3025434" cy="289445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 w="57150" cmpd="sng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4751" y="239038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1572" y="239490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9516" y="2025659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433" y="252411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4058" y="166508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4120" y="1873502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4258" y="172159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5625" y="225087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7680" y="259741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0639" y="278704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7460" y="279156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7321" y="292077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568" y="299407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4750" y="319981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1571" y="320432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583" y="354635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7679" y="340684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2711" y="3638043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1815" y="3735831"/>
                <a:ext cx="595889" cy="425635"/>
              </a:xfrm>
              <a:prstGeom prst="rect">
                <a:avLst/>
              </a:prstGeom>
            </p:spPr>
          </p:pic>
        </p:grpSp>
      </p:grpSp>
      <p:grpSp>
        <p:nvGrpSpPr>
          <p:cNvPr id="99" name="Group 98"/>
          <p:cNvGrpSpPr/>
          <p:nvPr/>
        </p:nvGrpSpPr>
        <p:grpSpPr>
          <a:xfrm>
            <a:off x="595525" y="3806658"/>
            <a:ext cx="2260054" cy="2172369"/>
            <a:chOff x="588225" y="3806658"/>
            <a:chExt cx="2260054" cy="2172369"/>
          </a:xfrm>
        </p:grpSpPr>
        <p:sp>
          <p:nvSpPr>
            <p:cNvPr id="7" name="TextBox 6"/>
            <p:cNvSpPr txBox="1"/>
            <p:nvPr/>
          </p:nvSpPr>
          <p:spPr>
            <a:xfrm>
              <a:off x="588225" y="3806658"/>
              <a:ext cx="22600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Wounded tissue</a:t>
              </a:r>
              <a:endParaRPr lang="en-US" sz="2400" b="1" dirty="0">
                <a:latin typeface="+mj-lt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>
                  <a:latin typeface="+mj-lt"/>
                </a:rPr>
                <a:t>9</a:t>
              </a:r>
              <a:r>
                <a:rPr lang="en-US" b="1" dirty="0" smtClean="0">
                  <a:latin typeface="+mj-lt"/>
                </a:rPr>
                <a:t>0% Death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latin typeface="+mj-lt"/>
                </a:rPr>
                <a:t>10% Growth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311580" y="4923334"/>
              <a:ext cx="1106424" cy="1055693"/>
              <a:chOff x="859074" y="1626170"/>
              <a:chExt cx="3025434" cy="2894459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927" y="2142099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7637" y="2294499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692" y="3541688"/>
                <a:ext cx="595889" cy="425635"/>
              </a:xfrm>
              <a:prstGeom prst="rect">
                <a:avLst/>
              </a:prstGeom>
            </p:spPr>
          </p:pic>
          <p:sp>
            <p:nvSpPr>
              <p:cNvPr id="91" name="Oval 90"/>
              <p:cNvSpPr/>
              <p:nvPr/>
            </p:nvSpPr>
            <p:spPr>
              <a:xfrm>
                <a:off x="859074" y="1626170"/>
                <a:ext cx="3025434" cy="289445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57150" cmpd="sng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653914" y="1662736"/>
            <a:ext cx="2143276" cy="1858876"/>
            <a:chOff x="719603" y="1662736"/>
            <a:chExt cx="2143276" cy="1858876"/>
          </a:xfrm>
        </p:grpSpPr>
        <p:grpSp>
          <p:nvGrpSpPr>
            <p:cNvPr id="98" name="Group 97"/>
            <p:cNvGrpSpPr/>
            <p:nvPr/>
          </p:nvGrpSpPr>
          <p:grpSpPr>
            <a:xfrm>
              <a:off x="719603" y="1662736"/>
              <a:ext cx="2143276" cy="1858876"/>
              <a:chOff x="719603" y="1662735"/>
              <a:chExt cx="2143276" cy="1858876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769616" y="1847401"/>
                <a:ext cx="1904800" cy="1674209"/>
              </a:xfrm>
              <a:custGeom>
                <a:avLst/>
                <a:gdLst>
                  <a:gd name="connsiteX0" fmla="*/ 0 w 2795366"/>
                  <a:gd name="connsiteY0" fmla="*/ 2363384 h 2363384"/>
                  <a:gd name="connsiteX1" fmla="*/ 711895 w 2795366"/>
                  <a:gd name="connsiteY1" fmla="*/ 727663 h 2363384"/>
                  <a:gd name="connsiteX2" fmla="*/ 2558973 w 2795366"/>
                  <a:gd name="connsiteY2" fmla="*/ 73375 h 2363384"/>
                  <a:gd name="connsiteX3" fmla="*/ 2770618 w 2795366"/>
                  <a:gd name="connsiteY3" fmla="*/ 15643 h 236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5366" h="2363384">
                    <a:moveTo>
                      <a:pt x="0" y="2363384"/>
                    </a:moveTo>
                    <a:cubicBezTo>
                      <a:pt x="142700" y="1736357"/>
                      <a:pt x="285400" y="1109331"/>
                      <a:pt x="711895" y="727663"/>
                    </a:cubicBezTo>
                    <a:cubicBezTo>
                      <a:pt x="1138390" y="345995"/>
                      <a:pt x="2215853" y="192045"/>
                      <a:pt x="2558973" y="73375"/>
                    </a:cubicBezTo>
                    <a:cubicBezTo>
                      <a:pt x="2902093" y="-45295"/>
                      <a:pt x="2770618" y="15643"/>
                      <a:pt x="2770618" y="15643"/>
                    </a:cubicBezTo>
                  </a:path>
                </a:pathLst>
              </a:custGeom>
              <a:ln w="44450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801658" y="2650708"/>
                <a:ext cx="1790208" cy="731264"/>
              </a:xfrm>
              <a:custGeom>
                <a:avLst/>
                <a:gdLst>
                  <a:gd name="connsiteX0" fmla="*/ 850 w 1790208"/>
                  <a:gd name="connsiteY0" fmla="*/ 731264 h 731264"/>
                  <a:gd name="connsiteX1" fmla="*/ 850 w 1790208"/>
                  <a:gd name="connsiteY1" fmla="*/ 731264 h 731264"/>
                  <a:gd name="connsiteX2" fmla="*/ 58572 w 1790208"/>
                  <a:gd name="connsiteY2" fmla="*/ 230926 h 731264"/>
                  <a:gd name="connsiteX3" fmla="*/ 97052 w 1790208"/>
                  <a:gd name="connsiteY3" fmla="*/ 173194 h 731264"/>
                  <a:gd name="connsiteX4" fmla="*/ 116293 w 1790208"/>
                  <a:gd name="connsiteY4" fmla="*/ 115463 h 731264"/>
                  <a:gd name="connsiteX5" fmla="*/ 154774 w 1790208"/>
                  <a:gd name="connsiteY5" fmla="*/ 57732 h 731264"/>
                  <a:gd name="connsiteX6" fmla="*/ 270216 w 1790208"/>
                  <a:gd name="connsiteY6" fmla="*/ 0 h 731264"/>
                  <a:gd name="connsiteX7" fmla="*/ 366418 w 1790208"/>
                  <a:gd name="connsiteY7" fmla="*/ 19244 h 731264"/>
                  <a:gd name="connsiteX8" fmla="*/ 385658 w 1790208"/>
                  <a:gd name="connsiteY8" fmla="*/ 76975 h 731264"/>
                  <a:gd name="connsiteX9" fmla="*/ 424139 w 1790208"/>
                  <a:gd name="connsiteY9" fmla="*/ 134707 h 731264"/>
                  <a:gd name="connsiteX10" fmla="*/ 443380 w 1790208"/>
                  <a:gd name="connsiteY10" fmla="*/ 192438 h 731264"/>
                  <a:gd name="connsiteX11" fmla="*/ 501101 w 1790208"/>
                  <a:gd name="connsiteY11" fmla="*/ 230926 h 731264"/>
                  <a:gd name="connsiteX12" fmla="*/ 597303 w 1790208"/>
                  <a:gd name="connsiteY12" fmla="*/ 327144 h 731264"/>
                  <a:gd name="connsiteX13" fmla="*/ 655024 w 1790208"/>
                  <a:gd name="connsiteY13" fmla="*/ 384876 h 731264"/>
                  <a:gd name="connsiteX14" fmla="*/ 712745 w 1790208"/>
                  <a:gd name="connsiteY14" fmla="*/ 404120 h 731264"/>
                  <a:gd name="connsiteX15" fmla="*/ 828188 w 1790208"/>
                  <a:gd name="connsiteY15" fmla="*/ 481095 h 731264"/>
                  <a:gd name="connsiteX16" fmla="*/ 943630 w 1790208"/>
                  <a:gd name="connsiteY16" fmla="*/ 519582 h 731264"/>
                  <a:gd name="connsiteX17" fmla="*/ 1116794 w 1790208"/>
                  <a:gd name="connsiteY17" fmla="*/ 558070 h 731264"/>
                  <a:gd name="connsiteX18" fmla="*/ 1193755 w 1790208"/>
                  <a:gd name="connsiteY18" fmla="*/ 577313 h 731264"/>
                  <a:gd name="connsiteX19" fmla="*/ 1386159 w 1790208"/>
                  <a:gd name="connsiteY19" fmla="*/ 596557 h 731264"/>
                  <a:gd name="connsiteX20" fmla="*/ 1790208 w 1790208"/>
                  <a:gd name="connsiteY20" fmla="*/ 615801 h 731264"/>
                  <a:gd name="connsiteX21" fmla="*/ 1751727 w 1790208"/>
                  <a:gd name="connsiteY21" fmla="*/ 615801 h 73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90208" h="731264">
                    <a:moveTo>
                      <a:pt x="850" y="731264"/>
                    </a:moveTo>
                    <a:lnTo>
                      <a:pt x="850" y="731264"/>
                    </a:lnTo>
                    <a:cubicBezTo>
                      <a:pt x="1811" y="712039"/>
                      <a:pt x="-14110" y="339972"/>
                      <a:pt x="58572" y="230926"/>
                    </a:cubicBezTo>
                    <a:cubicBezTo>
                      <a:pt x="71399" y="211682"/>
                      <a:pt x="86711" y="193880"/>
                      <a:pt x="97052" y="173194"/>
                    </a:cubicBezTo>
                    <a:cubicBezTo>
                      <a:pt x="106122" y="155050"/>
                      <a:pt x="107223" y="133606"/>
                      <a:pt x="116293" y="115463"/>
                    </a:cubicBezTo>
                    <a:cubicBezTo>
                      <a:pt x="126634" y="94777"/>
                      <a:pt x="138422" y="74087"/>
                      <a:pt x="154774" y="57732"/>
                    </a:cubicBezTo>
                    <a:cubicBezTo>
                      <a:pt x="192072" y="20427"/>
                      <a:pt x="223267" y="15653"/>
                      <a:pt x="270216" y="0"/>
                    </a:cubicBezTo>
                    <a:cubicBezTo>
                      <a:pt x="302283" y="6415"/>
                      <a:pt x="339209" y="1102"/>
                      <a:pt x="366418" y="19244"/>
                    </a:cubicBezTo>
                    <a:cubicBezTo>
                      <a:pt x="383295" y="30497"/>
                      <a:pt x="376588" y="58832"/>
                      <a:pt x="385658" y="76975"/>
                    </a:cubicBezTo>
                    <a:cubicBezTo>
                      <a:pt x="395999" y="97661"/>
                      <a:pt x="413798" y="114021"/>
                      <a:pt x="424139" y="134707"/>
                    </a:cubicBezTo>
                    <a:cubicBezTo>
                      <a:pt x="433209" y="152850"/>
                      <a:pt x="430710" y="176598"/>
                      <a:pt x="443380" y="192438"/>
                    </a:cubicBezTo>
                    <a:cubicBezTo>
                      <a:pt x="457825" y="210497"/>
                      <a:pt x="481861" y="218097"/>
                      <a:pt x="501101" y="230926"/>
                    </a:cubicBezTo>
                    <a:cubicBezTo>
                      <a:pt x="571652" y="336770"/>
                      <a:pt x="501098" y="246958"/>
                      <a:pt x="597303" y="327144"/>
                    </a:cubicBezTo>
                    <a:cubicBezTo>
                      <a:pt x="618207" y="344567"/>
                      <a:pt x="632383" y="369779"/>
                      <a:pt x="655024" y="384876"/>
                    </a:cubicBezTo>
                    <a:cubicBezTo>
                      <a:pt x="671898" y="396128"/>
                      <a:pt x="695017" y="394269"/>
                      <a:pt x="712745" y="404120"/>
                    </a:cubicBezTo>
                    <a:cubicBezTo>
                      <a:pt x="753174" y="426584"/>
                      <a:pt x="784311" y="466467"/>
                      <a:pt x="828188" y="481095"/>
                    </a:cubicBezTo>
                    <a:cubicBezTo>
                      <a:pt x="866669" y="493924"/>
                      <a:pt x="904279" y="509742"/>
                      <a:pt x="943630" y="519582"/>
                    </a:cubicBezTo>
                    <a:cubicBezTo>
                      <a:pt x="1131296" y="566507"/>
                      <a:pt x="896991" y="509217"/>
                      <a:pt x="1116794" y="558070"/>
                    </a:cubicBezTo>
                    <a:cubicBezTo>
                      <a:pt x="1142608" y="563807"/>
                      <a:pt x="1167577" y="573573"/>
                      <a:pt x="1193755" y="577313"/>
                    </a:cubicBezTo>
                    <a:cubicBezTo>
                      <a:pt x="1257562" y="586430"/>
                      <a:pt x="1321947" y="590972"/>
                      <a:pt x="1386159" y="596557"/>
                    </a:cubicBezTo>
                    <a:cubicBezTo>
                      <a:pt x="1652678" y="619737"/>
                      <a:pt x="1573992" y="615801"/>
                      <a:pt x="1790208" y="615801"/>
                    </a:cubicBezTo>
                    <a:lnTo>
                      <a:pt x="1751727" y="615801"/>
                    </a:lnTo>
                  </a:path>
                </a:pathLst>
              </a:custGeom>
              <a:ln w="444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30373" y="1847401"/>
                <a:ext cx="0" cy="16742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719603" y="3521610"/>
                <a:ext cx="2143276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1212289" y="1662735"/>
                <a:ext cx="800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Death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1829025" y="3152280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558ED5"/>
                  </a:solidFill>
                </a:rPr>
                <a:t>Growth</a:t>
              </a:r>
              <a:endParaRPr lang="en-US" dirty="0">
                <a:solidFill>
                  <a:srgbClr val="558ED5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342868" y="1662736"/>
            <a:ext cx="2152586" cy="1858876"/>
            <a:chOff x="6107729" y="1662735"/>
            <a:chExt cx="2152586" cy="1858876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107729" y="3521611"/>
              <a:ext cx="215258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/>
            <p:cNvSpPr/>
            <p:nvPr/>
          </p:nvSpPr>
          <p:spPr>
            <a:xfrm>
              <a:off x="6157742" y="1847401"/>
              <a:ext cx="1904800" cy="1674209"/>
            </a:xfrm>
            <a:custGeom>
              <a:avLst/>
              <a:gdLst>
                <a:gd name="connsiteX0" fmla="*/ 0 w 2795366"/>
                <a:gd name="connsiteY0" fmla="*/ 2363384 h 2363384"/>
                <a:gd name="connsiteX1" fmla="*/ 711895 w 2795366"/>
                <a:gd name="connsiteY1" fmla="*/ 727663 h 2363384"/>
                <a:gd name="connsiteX2" fmla="*/ 2558973 w 2795366"/>
                <a:gd name="connsiteY2" fmla="*/ 73375 h 2363384"/>
                <a:gd name="connsiteX3" fmla="*/ 2770618 w 2795366"/>
                <a:gd name="connsiteY3" fmla="*/ 15643 h 236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5366" h="2363384">
                  <a:moveTo>
                    <a:pt x="0" y="2363384"/>
                  </a:moveTo>
                  <a:cubicBezTo>
                    <a:pt x="142700" y="1736357"/>
                    <a:pt x="285400" y="1109331"/>
                    <a:pt x="711895" y="727663"/>
                  </a:cubicBezTo>
                  <a:cubicBezTo>
                    <a:pt x="1138390" y="345995"/>
                    <a:pt x="2215853" y="192045"/>
                    <a:pt x="2558973" y="73375"/>
                  </a:cubicBezTo>
                  <a:cubicBezTo>
                    <a:pt x="2902093" y="-45295"/>
                    <a:pt x="2770618" y="15643"/>
                    <a:pt x="2770618" y="15643"/>
                  </a:cubicBezTo>
                </a:path>
              </a:pathLst>
            </a:custGeom>
            <a:ln w="444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176132" y="2790347"/>
              <a:ext cx="1790208" cy="731264"/>
            </a:xfrm>
            <a:custGeom>
              <a:avLst/>
              <a:gdLst>
                <a:gd name="connsiteX0" fmla="*/ 850 w 1790208"/>
                <a:gd name="connsiteY0" fmla="*/ 731264 h 731264"/>
                <a:gd name="connsiteX1" fmla="*/ 850 w 1790208"/>
                <a:gd name="connsiteY1" fmla="*/ 731264 h 731264"/>
                <a:gd name="connsiteX2" fmla="*/ 58572 w 1790208"/>
                <a:gd name="connsiteY2" fmla="*/ 230926 h 731264"/>
                <a:gd name="connsiteX3" fmla="*/ 97052 w 1790208"/>
                <a:gd name="connsiteY3" fmla="*/ 173194 h 731264"/>
                <a:gd name="connsiteX4" fmla="*/ 116293 w 1790208"/>
                <a:gd name="connsiteY4" fmla="*/ 115463 h 731264"/>
                <a:gd name="connsiteX5" fmla="*/ 154774 w 1790208"/>
                <a:gd name="connsiteY5" fmla="*/ 57732 h 731264"/>
                <a:gd name="connsiteX6" fmla="*/ 270216 w 1790208"/>
                <a:gd name="connsiteY6" fmla="*/ 0 h 731264"/>
                <a:gd name="connsiteX7" fmla="*/ 366418 w 1790208"/>
                <a:gd name="connsiteY7" fmla="*/ 19244 h 731264"/>
                <a:gd name="connsiteX8" fmla="*/ 385658 w 1790208"/>
                <a:gd name="connsiteY8" fmla="*/ 76975 h 731264"/>
                <a:gd name="connsiteX9" fmla="*/ 424139 w 1790208"/>
                <a:gd name="connsiteY9" fmla="*/ 134707 h 731264"/>
                <a:gd name="connsiteX10" fmla="*/ 443380 w 1790208"/>
                <a:gd name="connsiteY10" fmla="*/ 192438 h 731264"/>
                <a:gd name="connsiteX11" fmla="*/ 501101 w 1790208"/>
                <a:gd name="connsiteY11" fmla="*/ 230926 h 731264"/>
                <a:gd name="connsiteX12" fmla="*/ 597303 w 1790208"/>
                <a:gd name="connsiteY12" fmla="*/ 327144 h 731264"/>
                <a:gd name="connsiteX13" fmla="*/ 655024 w 1790208"/>
                <a:gd name="connsiteY13" fmla="*/ 384876 h 731264"/>
                <a:gd name="connsiteX14" fmla="*/ 712745 w 1790208"/>
                <a:gd name="connsiteY14" fmla="*/ 404120 h 731264"/>
                <a:gd name="connsiteX15" fmla="*/ 828188 w 1790208"/>
                <a:gd name="connsiteY15" fmla="*/ 481095 h 731264"/>
                <a:gd name="connsiteX16" fmla="*/ 943630 w 1790208"/>
                <a:gd name="connsiteY16" fmla="*/ 519582 h 731264"/>
                <a:gd name="connsiteX17" fmla="*/ 1116794 w 1790208"/>
                <a:gd name="connsiteY17" fmla="*/ 558070 h 731264"/>
                <a:gd name="connsiteX18" fmla="*/ 1193755 w 1790208"/>
                <a:gd name="connsiteY18" fmla="*/ 577313 h 731264"/>
                <a:gd name="connsiteX19" fmla="*/ 1386159 w 1790208"/>
                <a:gd name="connsiteY19" fmla="*/ 596557 h 731264"/>
                <a:gd name="connsiteX20" fmla="*/ 1790208 w 1790208"/>
                <a:gd name="connsiteY20" fmla="*/ 615801 h 731264"/>
                <a:gd name="connsiteX21" fmla="*/ 1751727 w 1790208"/>
                <a:gd name="connsiteY21" fmla="*/ 615801 h 73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0208" h="731264">
                  <a:moveTo>
                    <a:pt x="850" y="731264"/>
                  </a:moveTo>
                  <a:lnTo>
                    <a:pt x="850" y="731264"/>
                  </a:lnTo>
                  <a:cubicBezTo>
                    <a:pt x="1811" y="712039"/>
                    <a:pt x="-14110" y="339972"/>
                    <a:pt x="58572" y="230926"/>
                  </a:cubicBezTo>
                  <a:cubicBezTo>
                    <a:pt x="71399" y="211682"/>
                    <a:pt x="86711" y="193880"/>
                    <a:pt x="97052" y="173194"/>
                  </a:cubicBezTo>
                  <a:cubicBezTo>
                    <a:pt x="106122" y="155050"/>
                    <a:pt x="107223" y="133606"/>
                    <a:pt x="116293" y="115463"/>
                  </a:cubicBezTo>
                  <a:cubicBezTo>
                    <a:pt x="126634" y="94777"/>
                    <a:pt x="138422" y="74087"/>
                    <a:pt x="154774" y="57732"/>
                  </a:cubicBezTo>
                  <a:cubicBezTo>
                    <a:pt x="192072" y="20427"/>
                    <a:pt x="223267" y="15653"/>
                    <a:pt x="270216" y="0"/>
                  </a:cubicBezTo>
                  <a:cubicBezTo>
                    <a:pt x="302283" y="6415"/>
                    <a:pt x="339209" y="1102"/>
                    <a:pt x="366418" y="19244"/>
                  </a:cubicBezTo>
                  <a:cubicBezTo>
                    <a:pt x="383295" y="30497"/>
                    <a:pt x="376588" y="58832"/>
                    <a:pt x="385658" y="76975"/>
                  </a:cubicBezTo>
                  <a:cubicBezTo>
                    <a:pt x="395999" y="97661"/>
                    <a:pt x="413798" y="114021"/>
                    <a:pt x="424139" y="134707"/>
                  </a:cubicBezTo>
                  <a:cubicBezTo>
                    <a:pt x="433209" y="152850"/>
                    <a:pt x="430710" y="176598"/>
                    <a:pt x="443380" y="192438"/>
                  </a:cubicBezTo>
                  <a:cubicBezTo>
                    <a:pt x="457825" y="210497"/>
                    <a:pt x="481861" y="218097"/>
                    <a:pt x="501101" y="230926"/>
                  </a:cubicBezTo>
                  <a:cubicBezTo>
                    <a:pt x="571652" y="336770"/>
                    <a:pt x="501098" y="246958"/>
                    <a:pt x="597303" y="327144"/>
                  </a:cubicBezTo>
                  <a:cubicBezTo>
                    <a:pt x="618207" y="344567"/>
                    <a:pt x="632383" y="369779"/>
                    <a:pt x="655024" y="384876"/>
                  </a:cubicBezTo>
                  <a:cubicBezTo>
                    <a:pt x="671898" y="396128"/>
                    <a:pt x="695017" y="394269"/>
                    <a:pt x="712745" y="404120"/>
                  </a:cubicBezTo>
                  <a:cubicBezTo>
                    <a:pt x="753174" y="426584"/>
                    <a:pt x="784311" y="466467"/>
                    <a:pt x="828188" y="481095"/>
                  </a:cubicBezTo>
                  <a:cubicBezTo>
                    <a:pt x="866669" y="493924"/>
                    <a:pt x="904279" y="509742"/>
                    <a:pt x="943630" y="519582"/>
                  </a:cubicBezTo>
                  <a:cubicBezTo>
                    <a:pt x="1131296" y="566507"/>
                    <a:pt x="896991" y="509217"/>
                    <a:pt x="1116794" y="558070"/>
                  </a:cubicBezTo>
                  <a:cubicBezTo>
                    <a:pt x="1142608" y="563807"/>
                    <a:pt x="1167577" y="573573"/>
                    <a:pt x="1193755" y="577313"/>
                  </a:cubicBezTo>
                  <a:cubicBezTo>
                    <a:pt x="1257562" y="586430"/>
                    <a:pt x="1321947" y="590972"/>
                    <a:pt x="1386159" y="596557"/>
                  </a:cubicBezTo>
                  <a:cubicBezTo>
                    <a:pt x="1652678" y="619737"/>
                    <a:pt x="1573992" y="615801"/>
                    <a:pt x="1790208" y="615801"/>
                  </a:cubicBezTo>
                  <a:lnTo>
                    <a:pt x="1751727" y="615801"/>
                  </a:lnTo>
                </a:path>
              </a:pathLst>
            </a:custGeom>
            <a:ln w="4445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6118499" y="1847401"/>
              <a:ext cx="0" cy="16742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600415" y="1662735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Growth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217151" y="2958135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84807"/>
                  </a:solidFill>
                </a:rPr>
                <a:t>Death</a:t>
              </a:r>
              <a:endParaRPr lang="en-US" dirty="0">
                <a:solidFill>
                  <a:srgbClr val="984807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742257" y="1847402"/>
            <a:ext cx="2143276" cy="1742463"/>
            <a:chOff x="3544611" y="1847402"/>
            <a:chExt cx="2143276" cy="1742463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555381" y="1847402"/>
              <a:ext cx="0" cy="16742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544611" y="3521611"/>
              <a:ext cx="214327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730625" y="2119868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Death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674537" y="2622469"/>
              <a:ext cx="928672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Growth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3615269" y="2536151"/>
              <a:ext cx="1930400" cy="1053714"/>
              <a:chOff x="3615269" y="2536151"/>
              <a:chExt cx="1930400" cy="1053714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3615269" y="2599265"/>
                <a:ext cx="1930400" cy="990600"/>
              </a:xfrm>
              <a:custGeom>
                <a:avLst/>
                <a:gdLst>
                  <a:gd name="connsiteX0" fmla="*/ 0 w 1930400"/>
                  <a:gd name="connsiteY0" fmla="*/ 990600 h 990600"/>
                  <a:gd name="connsiteX1" fmla="*/ 0 w 1930400"/>
                  <a:gd name="connsiteY1" fmla="*/ 990600 h 990600"/>
                  <a:gd name="connsiteX2" fmla="*/ 16933 w 1930400"/>
                  <a:gd name="connsiteY2" fmla="*/ 838200 h 990600"/>
                  <a:gd name="connsiteX3" fmla="*/ 33866 w 1930400"/>
                  <a:gd name="connsiteY3" fmla="*/ 787400 h 990600"/>
                  <a:gd name="connsiteX4" fmla="*/ 42333 w 1930400"/>
                  <a:gd name="connsiteY4" fmla="*/ 753533 h 990600"/>
                  <a:gd name="connsiteX5" fmla="*/ 50800 w 1930400"/>
                  <a:gd name="connsiteY5" fmla="*/ 711200 h 990600"/>
                  <a:gd name="connsiteX6" fmla="*/ 59266 w 1930400"/>
                  <a:gd name="connsiteY6" fmla="*/ 685800 h 990600"/>
                  <a:gd name="connsiteX7" fmla="*/ 67733 w 1930400"/>
                  <a:gd name="connsiteY7" fmla="*/ 651933 h 990600"/>
                  <a:gd name="connsiteX8" fmla="*/ 84666 w 1930400"/>
                  <a:gd name="connsiteY8" fmla="*/ 601133 h 990600"/>
                  <a:gd name="connsiteX9" fmla="*/ 101600 w 1930400"/>
                  <a:gd name="connsiteY9" fmla="*/ 575733 h 990600"/>
                  <a:gd name="connsiteX10" fmla="*/ 127000 w 1930400"/>
                  <a:gd name="connsiteY10" fmla="*/ 533400 h 990600"/>
                  <a:gd name="connsiteX11" fmla="*/ 135466 w 1930400"/>
                  <a:gd name="connsiteY11" fmla="*/ 508000 h 990600"/>
                  <a:gd name="connsiteX12" fmla="*/ 152400 w 1930400"/>
                  <a:gd name="connsiteY12" fmla="*/ 482600 h 990600"/>
                  <a:gd name="connsiteX13" fmla="*/ 160866 w 1930400"/>
                  <a:gd name="connsiteY13" fmla="*/ 457200 h 990600"/>
                  <a:gd name="connsiteX14" fmla="*/ 177800 w 1930400"/>
                  <a:gd name="connsiteY14" fmla="*/ 431800 h 990600"/>
                  <a:gd name="connsiteX15" fmla="*/ 194733 w 1930400"/>
                  <a:gd name="connsiteY15" fmla="*/ 372533 h 990600"/>
                  <a:gd name="connsiteX16" fmla="*/ 228600 w 1930400"/>
                  <a:gd name="connsiteY16" fmla="*/ 321733 h 990600"/>
                  <a:gd name="connsiteX17" fmla="*/ 254000 w 1930400"/>
                  <a:gd name="connsiteY17" fmla="*/ 279400 h 990600"/>
                  <a:gd name="connsiteX18" fmla="*/ 321733 w 1930400"/>
                  <a:gd name="connsiteY18" fmla="*/ 194733 h 990600"/>
                  <a:gd name="connsiteX19" fmla="*/ 347133 w 1930400"/>
                  <a:gd name="connsiteY19" fmla="*/ 186267 h 990600"/>
                  <a:gd name="connsiteX20" fmla="*/ 381000 w 1930400"/>
                  <a:gd name="connsiteY20" fmla="*/ 152400 h 990600"/>
                  <a:gd name="connsiteX21" fmla="*/ 448733 w 1930400"/>
                  <a:gd name="connsiteY21" fmla="*/ 127000 h 990600"/>
                  <a:gd name="connsiteX22" fmla="*/ 499533 w 1930400"/>
                  <a:gd name="connsiteY22" fmla="*/ 110067 h 990600"/>
                  <a:gd name="connsiteX23" fmla="*/ 524933 w 1930400"/>
                  <a:gd name="connsiteY23" fmla="*/ 101600 h 990600"/>
                  <a:gd name="connsiteX24" fmla="*/ 550333 w 1930400"/>
                  <a:gd name="connsiteY24" fmla="*/ 93133 h 990600"/>
                  <a:gd name="connsiteX25" fmla="*/ 626533 w 1930400"/>
                  <a:gd name="connsiteY25" fmla="*/ 76200 h 990600"/>
                  <a:gd name="connsiteX26" fmla="*/ 660400 w 1930400"/>
                  <a:gd name="connsiteY26" fmla="*/ 67733 h 990600"/>
                  <a:gd name="connsiteX27" fmla="*/ 736600 w 1930400"/>
                  <a:gd name="connsiteY27" fmla="*/ 59267 h 990600"/>
                  <a:gd name="connsiteX28" fmla="*/ 795866 w 1930400"/>
                  <a:gd name="connsiteY28" fmla="*/ 42333 h 990600"/>
                  <a:gd name="connsiteX29" fmla="*/ 863600 w 1930400"/>
                  <a:gd name="connsiteY29" fmla="*/ 25400 h 990600"/>
                  <a:gd name="connsiteX30" fmla="*/ 965200 w 1930400"/>
                  <a:gd name="connsiteY30" fmla="*/ 16933 h 990600"/>
                  <a:gd name="connsiteX31" fmla="*/ 1295400 w 1930400"/>
                  <a:gd name="connsiteY31" fmla="*/ 0 h 990600"/>
                  <a:gd name="connsiteX32" fmla="*/ 1803400 w 1930400"/>
                  <a:gd name="connsiteY32" fmla="*/ 8467 h 990600"/>
                  <a:gd name="connsiteX33" fmla="*/ 1888066 w 1930400"/>
                  <a:gd name="connsiteY33" fmla="*/ 25400 h 990600"/>
                  <a:gd name="connsiteX34" fmla="*/ 1913466 w 1930400"/>
                  <a:gd name="connsiteY34" fmla="*/ 25400 h 990600"/>
                  <a:gd name="connsiteX35" fmla="*/ 1930400 w 1930400"/>
                  <a:gd name="connsiteY35" fmla="*/ 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30400" h="990600">
                    <a:moveTo>
                      <a:pt x="0" y="990600"/>
                    </a:moveTo>
                    <a:lnTo>
                      <a:pt x="0" y="990600"/>
                    </a:lnTo>
                    <a:cubicBezTo>
                      <a:pt x="2230" y="966073"/>
                      <a:pt x="9207" y="871681"/>
                      <a:pt x="16933" y="838200"/>
                    </a:cubicBezTo>
                    <a:cubicBezTo>
                      <a:pt x="20947" y="820808"/>
                      <a:pt x="28222" y="804333"/>
                      <a:pt x="33866" y="787400"/>
                    </a:cubicBezTo>
                    <a:cubicBezTo>
                      <a:pt x="37546" y="776361"/>
                      <a:pt x="39809" y="764892"/>
                      <a:pt x="42333" y="753533"/>
                    </a:cubicBezTo>
                    <a:cubicBezTo>
                      <a:pt x="45455" y="739485"/>
                      <a:pt x="47310" y="725161"/>
                      <a:pt x="50800" y="711200"/>
                    </a:cubicBezTo>
                    <a:cubicBezTo>
                      <a:pt x="52964" y="702542"/>
                      <a:pt x="56814" y="694381"/>
                      <a:pt x="59266" y="685800"/>
                    </a:cubicBezTo>
                    <a:cubicBezTo>
                      <a:pt x="62463" y="674611"/>
                      <a:pt x="64389" y="663079"/>
                      <a:pt x="67733" y="651933"/>
                    </a:cubicBezTo>
                    <a:cubicBezTo>
                      <a:pt x="72862" y="634836"/>
                      <a:pt x="74765" y="615984"/>
                      <a:pt x="84666" y="601133"/>
                    </a:cubicBezTo>
                    <a:lnTo>
                      <a:pt x="101600" y="575733"/>
                    </a:lnTo>
                    <a:cubicBezTo>
                      <a:pt x="125583" y="503780"/>
                      <a:pt x="92134" y="591509"/>
                      <a:pt x="127000" y="533400"/>
                    </a:cubicBezTo>
                    <a:cubicBezTo>
                      <a:pt x="131592" y="525747"/>
                      <a:pt x="131475" y="515982"/>
                      <a:pt x="135466" y="508000"/>
                    </a:cubicBezTo>
                    <a:cubicBezTo>
                      <a:pt x="140017" y="498898"/>
                      <a:pt x="146755" y="491067"/>
                      <a:pt x="152400" y="482600"/>
                    </a:cubicBezTo>
                    <a:cubicBezTo>
                      <a:pt x="155222" y="474133"/>
                      <a:pt x="156875" y="465182"/>
                      <a:pt x="160866" y="457200"/>
                    </a:cubicBezTo>
                    <a:cubicBezTo>
                      <a:pt x="165417" y="448098"/>
                      <a:pt x="173792" y="441153"/>
                      <a:pt x="177800" y="431800"/>
                    </a:cubicBezTo>
                    <a:cubicBezTo>
                      <a:pt x="186025" y="412607"/>
                      <a:pt x="184431" y="391077"/>
                      <a:pt x="194733" y="372533"/>
                    </a:cubicBezTo>
                    <a:cubicBezTo>
                      <a:pt x="204617" y="354743"/>
                      <a:pt x="228600" y="321733"/>
                      <a:pt x="228600" y="321733"/>
                    </a:cubicBezTo>
                    <a:cubicBezTo>
                      <a:pt x="244788" y="273166"/>
                      <a:pt x="226106" y="316592"/>
                      <a:pt x="254000" y="279400"/>
                    </a:cubicBezTo>
                    <a:cubicBezTo>
                      <a:pt x="262832" y="267624"/>
                      <a:pt x="300061" y="201956"/>
                      <a:pt x="321733" y="194733"/>
                    </a:cubicBezTo>
                    <a:lnTo>
                      <a:pt x="347133" y="186267"/>
                    </a:lnTo>
                    <a:cubicBezTo>
                      <a:pt x="358422" y="174978"/>
                      <a:pt x="365854" y="157449"/>
                      <a:pt x="381000" y="152400"/>
                    </a:cubicBezTo>
                    <a:cubicBezTo>
                      <a:pt x="456512" y="127228"/>
                      <a:pt x="337330" y="167509"/>
                      <a:pt x="448733" y="127000"/>
                    </a:cubicBezTo>
                    <a:cubicBezTo>
                      <a:pt x="465508" y="120900"/>
                      <a:pt x="482600" y="115711"/>
                      <a:pt x="499533" y="110067"/>
                    </a:cubicBezTo>
                    <a:lnTo>
                      <a:pt x="524933" y="101600"/>
                    </a:lnTo>
                    <a:cubicBezTo>
                      <a:pt x="533400" y="98778"/>
                      <a:pt x="541675" y="95297"/>
                      <a:pt x="550333" y="93133"/>
                    </a:cubicBezTo>
                    <a:cubicBezTo>
                      <a:pt x="632965" y="72477"/>
                      <a:pt x="529748" y="97709"/>
                      <a:pt x="626533" y="76200"/>
                    </a:cubicBezTo>
                    <a:cubicBezTo>
                      <a:pt x="637892" y="73676"/>
                      <a:pt x="648899" y="69502"/>
                      <a:pt x="660400" y="67733"/>
                    </a:cubicBezTo>
                    <a:cubicBezTo>
                      <a:pt x="685659" y="63847"/>
                      <a:pt x="711200" y="62089"/>
                      <a:pt x="736600" y="59267"/>
                    </a:cubicBezTo>
                    <a:cubicBezTo>
                      <a:pt x="797481" y="38973"/>
                      <a:pt x="721474" y="63588"/>
                      <a:pt x="795866" y="42333"/>
                    </a:cubicBezTo>
                    <a:cubicBezTo>
                      <a:pt x="830454" y="32451"/>
                      <a:pt x="819714" y="30563"/>
                      <a:pt x="863600" y="25400"/>
                    </a:cubicBezTo>
                    <a:cubicBezTo>
                      <a:pt x="897351" y="21429"/>
                      <a:pt x="931316" y="19539"/>
                      <a:pt x="965200" y="16933"/>
                    </a:cubicBezTo>
                    <a:cubicBezTo>
                      <a:pt x="1126023" y="4562"/>
                      <a:pt x="1094320" y="8043"/>
                      <a:pt x="1295400" y="0"/>
                    </a:cubicBezTo>
                    <a:cubicBezTo>
                      <a:pt x="1464733" y="2822"/>
                      <a:pt x="1634198" y="1215"/>
                      <a:pt x="1803400" y="8467"/>
                    </a:cubicBezTo>
                    <a:cubicBezTo>
                      <a:pt x="1832154" y="9699"/>
                      <a:pt x="1859620" y="21024"/>
                      <a:pt x="1888066" y="25400"/>
                    </a:cubicBezTo>
                    <a:cubicBezTo>
                      <a:pt x="1896434" y="26687"/>
                      <a:pt x="1904999" y="25400"/>
                      <a:pt x="1913466" y="25400"/>
                    </a:cubicBezTo>
                    <a:lnTo>
                      <a:pt x="1930400" y="0"/>
                    </a:lnTo>
                  </a:path>
                </a:pathLst>
              </a:custGeom>
              <a:ln w="44450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615269" y="2536151"/>
                <a:ext cx="1913488" cy="939030"/>
              </a:xfrm>
              <a:custGeom>
                <a:avLst/>
                <a:gdLst>
                  <a:gd name="connsiteX0" fmla="*/ 0 w 1913488"/>
                  <a:gd name="connsiteY0" fmla="*/ 1032933 h 1032933"/>
                  <a:gd name="connsiteX1" fmla="*/ 0 w 1913488"/>
                  <a:gd name="connsiteY1" fmla="*/ 1032933 h 1032933"/>
                  <a:gd name="connsiteX2" fmla="*/ 8466 w 1913488"/>
                  <a:gd name="connsiteY2" fmla="*/ 905933 h 1032933"/>
                  <a:gd name="connsiteX3" fmla="*/ 25400 w 1913488"/>
                  <a:gd name="connsiteY3" fmla="*/ 846667 h 1032933"/>
                  <a:gd name="connsiteX4" fmla="*/ 33866 w 1913488"/>
                  <a:gd name="connsiteY4" fmla="*/ 762000 h 1032933"/>
                  <a:gd name="connsiteX5" fmla="*/ 50800 w 1913488"/>
                  <a:gd name="connsiteY5" fmla="*/ 736600 h 1032933"/>
                  <a:gd name="connsiteX6" fmla="*/ 59266 w 1913488"/>
                  <a:gd name="connsiteY6" fmla="*/ 702733 h 1032933"/>
                  <a:gd name="connsiteX7" fmla="*/ 76200 w 1913488"/>
                  <a:gd name="connsiteY7" fmla="*/ 618067 h 1032933"/>
                  <a:gd name="connsiteX8" fmla="*/ 84666 w 1913488"/>
                  <a:gd name="connsiteY8" fmla="*/ 592667 h 1032933"/>
                  <a:gd name="connsiteX9" fmla="*/ 101600 w 1913488"/>
                  <a:gd name="connsiteY9" fmla="*/ 567267 h 1032933"/>
                  <a:gd name="connsiteX10" fmla="*/ 135466 w 1913488"/>
                  <a:gd name="connsiteY10" fmla="*/ 465667 h 1032933"/>
                  <a:gd name="connsiteX11" fmla="*/ 143933 w 1913488"/>
                  <a:gd name="connsiteY11" fmla="*/ 440267 h 1032933"/>
                  <a:gd name="connsiteX12" fmla="*/ 152400 w 1913488"/>
                  <a:gd name="connsiteY12" fmla="*/ 414867 h 1032933"/>
                  <a:gd name="connsiteX13" fmla="*/ 169333 w 1913488"/>
                  <a:gd name="connsiteY13" fmla="*/ 397933 h 1032933"/>
                  <a:gd name="connsiteX14" fmla="*/ 194733 w 1913488"/>
                  <a:gd name="connsiteY14" fmla="*/ 347133 h 1032933"/>
                  <a:gd name="connsiteX15" fmla="*/ 203200 w 1913488"/>
                  <a:gd name="connsiteY15" fmla="*/ 321733 h 1032933"/>
                  <a:gd name="connsiteX16" fmla="*/ 228600 w 1913488"/>
                  <a:gd name="connsiteY16" fmla="*/ 304800 h 1032933"/>
                  <a:gd name="connsiteX17" fmla="*/ 262466 w 1913488"/>
                  <a:gd name="connsiteY17" fmla="*/ 254000 h 1032933"/>
                  <a:gd name="connsiteX18" fmla="*/ 431800 w 1913488"/>
                  <a:gd name="connsiteY18" fmla="*/ 228600 h 1032933"/>
                  <a:gd name="connsiteX19" fmla="*/ 499533 w 1913488"/>
                  <a:gd name="connsiteY19" fmla="*/ 211667 h 1032933"/>
                  <a:gd name="connsiteX20" fmla="*/ 541866 w 1913488"/>
                  <a:gd name="connsiteY20" fmla="*/ 186267 h 1032933"/>
                  <a:gd name="connsiteX21" fmla="*/ 558800 w 1913488"/>
                  <a:gd name="connsiteY21" fmla="*/ 169333 h 1032933"/>
                  <a:gd name="connsiteX22" fmla="*/ 618066 w 1913488"/>
                  <a:gd name="connsiteY22" fmla="*/ 143933 h 1032933"/>
                  <a:gd name="connsiteX23" fmla="*/ 635000 w 1913488"/>
                  <a:gd name="connsiteY23" fmla="*/ 127000 h 1032933"/>
                  <a:gd name="connsiteX24" fmla="*/ 685800 w 1913488"/>
                  <a:gd name="connsiteY24" fmla="*/ 110067 h 1032933"/>
                  <a:gd name="connsiteX25" fmla="*/ 753533 w 1913488"/>
                  <a:gd name="connsiteY25" fmla="*/ 76200 h 1032933"/>
                  <a:gd name="connsiteX26" fmla="*/ 778933 w 1913488"/>
                  <a:gd name="connsiteY26" fmla="*/ 67733 h 1032933"/>
                  <a:gd name="connsiteX27" fmla="*/ 804333 w 1913488"/>
                  <a:gd name="connsiteY27" fmla="*/ 59267 h 1032933"/>
                  <a:gd name="connsiteX28" fmla="*/ 1117600 w 1913488"/>
                  <a:gd name="connsiteY28" fmla="*/ 42333 h 1032933"/>
                  <a:gd name="connsiteX29" fmla="*/ 1329266 w 1913488"/>
                  <a:gd name="connsiteY29" fmla="*/ 25400 h 1032933"/>
                  <a:gd name="connsiteX30" fmla="*/ 1397000 w 1913488"/>
                  <a:gd name="connsiteY30" fmla="*/ 8467 h 1032933"/>
                  <a:gd name="connsiteX31" fmla="*/ 1600200 w 1913488"/>
                  <a:gd name="connsiteY31" fmla="*/ 33867 h 1032933"/>
                  <a:gd name="connsiteX32" fmla="*/ 1659466 w 1913488"/>
                  <a:gd name="connsiteY32" fmla="*/ 50800 h 1032933"/>
                  <a:gd name="connsiteX33" fmla="*/ 1710266 w 1913488"/>
                  <a:gd name="connsiteY33" fmla="*/ 67733 h 1032933"/>
                  <a:gd name="connsiteX34" fmla="*/ 1879600 w 1913488"/>
                  <a:gd name="connsiteY34" fmla="*/ 59267 h 1032933"/>
                  <a:gd name="connsiteX35" fmla="*/ 1905000 w 1913488"/>
                  <a:gd name="connsiteY35" fmla="*/ 50800 h 1032933"/>
                  <a:gd name="connsiteX36" fmla="*/ 1913466 w 1913488"/>
                  <a:gd name="connsiteY36" fmla="*/ 16933 h 1032933"/>
                  <a:gd name="connsiteX37" fmla="*/ 1888066 w 1913488"/>
                  <a:gd name="connsiteY37" fmla="*/ 0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13488" h="1032933">
                    <a:moveTo>
                      <a:pt x="0" y="1032933"/>
                    </a:moveTo>
                    <a:lnTo>
                      <a:pt x="0" y="1032933"/>
                    </a:lnTo>
                    <a:cubicBezTo>
                      <a:pt x="2822" y="990600"/>
                      <a:pt x="4025" y="948127"/>
                      <a:pt x="8466" y="905933"/>
                    </a:cubicBezTo>
                    <a:cubicBezTo>
                      <a:pt x="10101" y="890397"/>
                      <a:pt x="20153" y="862407"/>
                      <a:pt x="25400" y="846667"/>
                    </a:cubicBezTo>
                    <a:cubicBezTo>
                      <a:pt x="28222" y="818445"/>
                      <a:pt x="27488" y="789637"/>
                      <a:pt x="33866" y="762000"/>
                    </a:cubicBezTo>
                    <a:cubicBezTo>
                      <a:pt x="36154" y="752085"/>
                      <a:pt x="46792" y="745953"/>
                      <a:pt x="50800" y="736600"/>
                    </a:cubicBezTo>
                    <a:cubicBezTo>
                      <a:pt x="55384" y="725904"/>
                      <a:pt x="56984" y="714143"/>
                      <a:pt x="59266" y="702733"/>
                    </a:cubicBezTo>
                    <a:cubicBezTo>
                      <a:pt x="70355" y="647285"/>
                      <a:pt x="63088" y="663958"/>
                      <a:pt x="76200" y="618067"/>
                    </a:cubicBezTo>
                    <a:cubicBezTo>
                      <a:pt x="78652" y="609486"/>
                      <a:pt x="80675" y="600649"/>
                      <a:pt x="84666" y="592667"/>
                    </a:cubicBezTo>
                    <a:cubicBezTo>
                      <a:pt x="89217" y="583565"/>
                      <a:pt x="95955" y="575734"/>
                      <a:pt x="101600" y="567267"/>
                    </a:cubicBezTo>
                    <a:lnTo>
                      <a:pt x="135466" y="465667"/>
                    </a:lnTo>
                    <a:lnTo>
                      <a:pt x="143933" y="440267"/>
                    </a:lnTo>
                    <a:cubicBezTo>
                      <a:pt x="146755" y="431800"/>
                      <a:pt x="146089" y="421178"/>
                      <a:pt x="152400" y="414867"/>
                    </a:cubicBezTo>
                    <a:lnTo>
                      <a:pt x="169333" y="397933"/>
                    </a:lnTo>
                    <a:cubicBezTo>
                      <a:pt x="190615" y="334089"/>
                      <a:pt x="161907" y="412785"/>
                      <a:pt x="194733" y="347133"/>
                    </a:cubicBezTo>
                    <a:cubicBezTo>
                      <a:pt x="198724" y="339151"/>
                      <a:pt x="197625" y="328702"/>
                      <a:pt x="203200" y="321733"/>
                    </a:cubicBezTo>
                    <a:cubicBezTo>
                      <a:pt x="209557" y="313787"/>
                      <a:pt x="220133" y="310444"/>
                      <a:pt x="228600" y="304800"/>
                    </a:cubicBezTo>
                    <a:cubicBezTo>
                      <a:pt x="239889" y="287867"/>
                      <a:pt x="243159" y="260436"/>
                      <a:pt x="262466" y="254000"/>
                    </a:cubicBezTo>
                    <a:cubicBezTo>
                      <a:pt x="350845" y="224541"/>
                      <a:pt x="295462" y="238339"/>
                      <a:pt x="431800" y="228600"/>
                    </a:cubicBezTo>
                    <a:cubicBezTo>
                      <a:pt x="440899" y="226780"/>
                      <a:pt x="486519" y="219475"/>
                      <a:pt x="499533" y="211667"/>
                    </a:cubicBezTo>
                    <a:cubicBezTo>
                      <a:pt x="557642" y="176801"/>
                      <a:pt x="469913" y="210250"/>
                      <a:pt x="541866" y="186267"/>
                    </a:cubicBezTo>
                    <a:cubicBezTo>
                      <a:pt x="547511" y="180622"/>
                      <a:pt x="552158" y="173761"/>
                      <a:pt x="558800" y="169333"/>
                    </a:cubicBezTo>
                    <a:cubicBezTo>
                      <a:pt x="579723" y="155384"/>
                      <a:pt x="595490" y="151459"/>
                      <a:pt x="618066" y="143933"/>
                    </a:cubicBezTo>
                    <a:cubicBezTo>
                      <a:pt x="623711" y="138289"/>
                      <a:pt x="627860" y="130570"/>
                      <a:pt x="635000" y="127000"/>
                    </a:cubicBezTo>
                    <a:cubicBezTo>
                      <a:pt x="650965" y="119018"/>
                      <a:pt x="685800" y="110067"/>
                      <a:pt x="685800" y="110067"/>
                    </a:cubicBezTo>
                    <a:cubicBezTo>
                      <a:pt x="715354" y="80511"/>
                      <a:pt x="695160" y="95658"/>
                      <a:pt x="753533" y="76200"/>
                    </a:cubicBezTo>
                    <a:lnTo>
                      <a:pt x="778933" y="67733"/>
                    </a:lnTo>
                    <a:lnTo>
                      <a:pt x="804333" y="59267"/>
                    </a:lnTo>
                    <a:cubicBezTo>
                      <a:pt x="920811" y="20442"/>
                      <a:pt x="820731" y="51065"/>
                      <a:pt x="1117600" y="42333"/>
                    </a:cubicBezTo>
                    <a:cubicBezTo>
                      <a:pt x="1215319" y="17905"/>
                      <a:pt x="1107767" y="42439"/>
                      <a:pt x="1329266" y="25400"/>
                    </a:cubicBezTo>
                    <a:cubicBezTo>
                      <a:pt x="1355827" y="23357"/>
                      <a:pt x="1373156" y="16414"/>
                      <a:pt x="1397000" y="8467"/>
                    </a:cubicBezTo>
                    <a:cubicBezTo>
                      <a:pt x="1567235" y="17924"/>
                      <a:pt x="1501128" y="843"/>
                      <a:pt x="1600200" y="33867"/>
                    </a:cubicBezTo>
                    <a:cubicBezTo>
                      <a:pt x="1685524" y="62308"/>
                      <a:pt x="1553205" y="18921"/>
                      <a:pt x="1659466" y="50800"/>
                    </a:cubicBezTo>
                    <a:cubicBezTo>
                      <a:pt x="1676562" y="55929"/>
                      <a:pt x="1710266" y="67733"/>
                      <a:pt x="1710266" y="67733"/>
                    </a:cubicBezTo>
                    <a:cubicBezTo>
                      <a:pt x="1766711" y="64911"/>
                      <a:pt x="1823297" y="64163"/>
                      <a:pt x="1879600" y="59267"/>
                    </a:cubicBezTo>
                    <a:cubicBezTo>
                      <a:pt x="1888491" y="58494"/>
                      <a:pt x="1898689" y="57111"/>
                      <a:pt x="1905000" y="50800"/>
                    </a:cubicBezTo>
                    <a:cubicBezTo>
                      <a:pt x="1914358" y="41441"/>
                      <a:pt x="1913466" y="28405"/>
                      <a:pt x="1913466" y="16933"/>
                    </a:cubicBezTo>
                    <a:lnTo>
                      <a:pt x="1888066" y="0"/>
                    </a:lnTo>
                  </a:path>
                </a:pathLst>
              </a:custGeom>
              <a:ln w="4445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364370" y="5995121"/>
            <a:ext cx="289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Contact inhibition </a:t>
            </a:r>
            <a:r>
              <a:rPr lang="en-US" sz="2400" b="1" dirty="0" smtClean="0">
                <a:latin typeface="+mj-lt"/>
              </a:rPr>
              <a:t>ON</a:t>
            </a:r>
            <a:endParaRPr lang="en-US" sz="2400" b="1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87885" y="5995121"/>
            <a:ext cx="67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OFF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00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52" y="134999"/>
            <a:ext cx="8229600" cy="1143000"/>
          </a:xfrm>
        </p:spPr>
        <p:txBody>
          <a:bodyPr/>
          <a:lstStyle/>
          <a:p>
            <a:r>
              <a:rPr lang="en-US" dirty="0" smtClean="0"/>
              <a:t>How contact inhibition changes cell proliferation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81494" y="5995121"/>
            <a:ext cx="67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OFF</a:t>
            </a:r>
            <a:endParaRPr lang="en-US" sz="2400" b="1" dirty="0"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437462" y="3806658"/>
            <a:ext cx="1963398" cy="2181631"/>
            <a:chOff x="6442488" y="3806658"/>
            <a:chExt cx="1963398" cy="2181631"/>
          </a:xfrm>
        </p:grpSpPr>
        <p:sp>
          <p:nvSpPr>
            <p:cNvPr id="9" name="TextBox 8"/>
            <p:cNvSpPr txBox="1"/>
            <p:nvPr/>
          </p:nvSpPr>
          <p:spPr>
            <a:xfrm>
              <a:off x="6442488" y="3806658"/>
              <a:ext cx="196339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Healing tissue</a:t>
              </a:r>
              <a:endParaRPr lang="en-US" sz="2400" b="1" dirty="0">
                <a:latin typeface="+mj-lt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>
                  <a:latin typeface="+mj-lt"/>
                </a:rPr>
                <a:t>1</a:t>
              </a:r>
              <a:r>
                <a:rPr lang="en-US" b="1" dirty="0" smtClean="0">
                  <a:latin typeface="+mj-lt"/>
                </a:rPr>
                <a:t>0% Death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latin typeface="+mj-lt"/>
                </a:rPr>
                <a:t>90% Growth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815556" y="4984787"/>
              <a:ext cx="1063224" cy="1003502"/>
              <a:chOff x="5306843" y="1509238"/>
              <a:chExt cx="3025434" cy="289445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696" y="20251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9378" y="21775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8575" y="3309057"/>
                <a:ext cx="595889" cy="425635"/>
              </a:xfrm>
              <a:prstGeom prst="rect">
                <a:avLst/>
              </a:prstGeom>
            </p:spPr>
          </p:pic>
          <p:sp>
            <p:nvSpPr>
              <p:cNvPr id="38" name="Oval 37"/>
              <p:cNvSpPr/>
              <p:nvPr/>
            </p:nvSpPr>
            <p:spPr>
              <a:xfrm>
                <a:off x="5306843" y="1509238"/>
                <a:ext cx="3025434" cy="289445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 w="57150" cmpd="sng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4751" y="239038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9516" y="2025659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433" y="252411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4058" y="166508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4120" y="1873502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4258" y="172159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5625" y="225087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7680" y="259741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7460" y="279156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7321" y="292077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568" y="299407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4750" y="319981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583" y="354635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7679" y="340684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2711" y="3638043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1815" y="3735831"/>
                <a:ext cx="595889" cy="425635"/>
              </a:xfrm>
              <a:prstGeom prst="rect">
                <a:avLst/>
              </a:prstGeom>
            </p:spPr>
          </p:pic>
        </p:grpSp>
      </p:grpSp>
      <p:grpSp>
        <p:nvGrpSpPr>
          <p:cNvPr id="100" name="Group 99"/>
          <p:cNvGrpSpPr/>
          <p:nvPr/>
        </p:nvGrpSpPr>
        <p:grpSpPr>
          <a:xfrm>
            <a:off x="3816717" y="3806658"/>
            <a:ext cx="1994356" cy="2192991"/>
            <a:chOff x="3654153" y="3806658"/>
            <a:chExt cx="1994356" cy="2192991"/>
          </a:xfrm>
        </p:grpSpPr>
        <p:sp>
          <p:nvSpPr>
            <p:cNvPr id="8" name="TextBox 7"/>
            <p:cNvSpPr txBox="1"/>
            <p:nvPr/>
          </p:nvSpPr>
          <p:spPr>
            <a:xfrm>
              <a:off x="3654153" y="3806658"/>
              <a:ext cx="19943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Healthy tissue</a:t>
              </a:r>
              <a:endParaRPr lang="en-US" sz="2400" b="1" dirty="0">
                <a:latin typeface="+mj-lt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latin typeface="+mj-lt"/>
                </a:rPr>
                <a:t>50% Death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>
                  <a:latin typeface="+mj-lt"/>
                </a:rPr>
                <a:t>5</a:t>
              </a:r>
              <a:r>
                <a:rPr lang="en-US" b="1" dirty="0" smtClean="0">
                  <a:latin typeface="+mj-lt"/>
                </a:rPr>
                <a:t>0% Growth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245694" y="4971961"/>
              <a:ext cx="1088694" cy="1027688"/>
              <a:chOff x="5306843" y="1509238"/>
              <a:chExt cx="3025434" cy="2894459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696" y="20251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9378" y="21775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8575" y="3309057"/>
                <a:ext cx="595889" cy="425635"/>
              </a:xfrm>
              <a:prstGeom prst="rect">
                <a:avLst/>
              </a:prstGeom>
            </p:spPr>
          </p:pic>
          <p:sp>
            <p:nvSpPr>
              <p:cNvPr id="65" name="Oval 64"/>
              <p:cNvSpPr/>
              <p:nvPr/>
            </p:nvSpPr>
            <p:spPr>
              <a:xfrm>
                <a:off x="5306843" y="1509238"/>
                <a:ext cx="3025434" cy="289445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 w="57150" cmpd="sng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4751" y="239038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1572" y="239490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9516" y="2025659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433" y="252411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4058" y="166508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4120" y="1873502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4258" y="172159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5625" y="225087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7680" y="259741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0639" y="278704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7460" y="279156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7321" y="292077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568" y="299407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4750" y="319981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1571" y="320432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583" y="354635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7679" y="340684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2711" y="3638043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1815" y="3735831"/>
                <a:ext cx="595889" cy="425635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342868" y="1662736"/>
            <a:ext cx="2152586" cy="1858876"/>
            <a:chOff x="6107729" y="1662735"/>
            <a:chExt cx="2152586" cy="1858876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107729" y="3521611"/>
              <a:ext cx="215258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/>
            <p:cNvSpPr/>
            <p:nvPr/>
          </p:nvSpPr>
          <p:spPr>
            <a:xfrm>
              <a:off x="6157742" y="1847401"/>
              <a:ext cx="1904800" cy="1674209"/>
            </a:xfrm>
            <a:custGeom>
              <a:avLst/>
              <a:gdLst>
                <a:gd name="connsiteX0" fmla="*/ 0 w 2795366"/>
                <a:gd name="connsiteY0" fmla="*/ 2363384 h 2363384"/>
                <a:gd name="connsiteX1" fmla="*/ 711895 w 2795366"/>
                <a:gd name="connsiteY1" fmla="*/ 727663 h 2363384"/>
                <a:gd name="connsiteX2" fmla="*/ 2558973 w 2795366"/>
                <a:gd name="connsiteY2" fmla="*/ 73375 h 2363384"/>
                <a:gd name="connsiteX3" fmla="*/ 2770618 w 2795366"/>
                <a:gd name="connsiteY3" fmla="*/ 15643 h 236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5366" h="2363384">
                  <a:moveTo>
                    <a:pt x="0" y="2363384"/>
                  </a:moveTo>
                  <a:cubicBezTo>
                    <a:pt x="142700" y="1736357"/>
                    <a:pt x="285400" y="1109331"/>
                    <a:pt x="711895" y="727663"/>
                  </a:cubicBezTo>
                  <a:cubicBezTo>
                    <a:pt x="1138390" y="345995"/>
                    <a:pt x="2215853" y="192045"/>
                    <a:pt x="2558973" y="73375"/>
                  </a:cubicBezTo>
                  <a:cubicBezTo>
                    <a:pt x="2902093" y="-45295"/>
                    <a:pt x="2770618" y="15643"/>
                    <a:pt x="2770618" y="15643"/>
                  </a:cubicBezTo>
                </a:path>
              </a:pathLst>
            </a:custGeom>
            <a:ln w="444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176132" y="2790347"/>
              <a:ext cx="1790208" cy="731264"/>
            </a:xfrm>
            <a:custGeom>
              <a:avLst/>
              <a:gdLst>
                <a:gd name="connsiteX0" fmla="*/ 850 w 1790208"/>
                <a:gd name="connsiteY0" fmla="*/ 731264 h 731264"/>
                <a:gd name="connsiteX1" fmla="*/ 850 w 1790208"/>
                <a:gd name="connsiteY1" fmla="*/ 731264 h 731264"/>
                <a:gd name="connsiteX2" fmla="*/ 58572 w 1790208"/>
                <a:gd name="connsiteY2" fmla="*/ 230926 h 731264"/>
                <a:gd name="connsiteX3" fmla="*/ 97052 w 1790208"/>
                <a:gd name="connsiteY3" fmla="*/ 173194 h 731264"/>
                <a:gd name="connsiteX4" fmla="*/ 116293 w 1790208"/>
                <a:gd name="connsiteY4" fmla="*/ 115463 h 731264"/>
                <a:gd name="connsiteX5" fmla="*/ 154774 w 1790208"/>
                <a:gd name="connsiteY5" fmla="*/ 57732 h 731264"/>
                <a:gd name="connsiteX6" fmla="*/ 270216 w 1790208"/>
                <a:gd name="connsiteY6" fmla="*/ 0 h 731264"/>
                <a:gd name="connsiteX7" fmla="*/ 366418 w 1790208"/>
                <a:gd name="connsiteY7" fmla="*/ 19244 h 731264"/>
                <a:gd name="connsiteX8" fmla="*/ 385658 w 1790208"/>
                <a:gd name="connsiteY8" fmla="*/ 76975 h 731264"/>
                <a:gd name="connsiteX9" fmla="*/ 424139 w 1790208"/>
                <a:gd name="connsiteY9" fmla="*/ 134707 h 731264"/>
                <a:gd name="connsiteX10" fmla="*/ 443380 w 1790208"/>
                <a:gd name="connsiteY10" fmla="*/ 192438 h 731264"/>
                <a:gd name="connsiteX11" fmla="*/ 501101 w 1790208"/>
                <a:gd name="connsiteY11" fmla="*/ 230926 h 731264"/>
                <a:gd name="connsiteX12" fmla="*/ 597303 w 1790208"/>
                <a:gd name="connsiteY12" fmla="*/ 327144 h 731264"/>
                <a:gd name="connsiteX13" fmla="*/ 655024 w 1790208"/>
                <a:gd name="connsiteY13" fmla="*/ 384876 h 731264"/>
                <a:gd name="connsiteX14" fmla="*/ 712745 w 1790208"/>
                <a:gd name="connsiteY14" fmla="*/ 404120 h 731264"/>
                <a:gd name="connsiteX15" fmla="*/ 828188 w 1790208"/>
                <a:gd name="connsiteY15" fmla="*/ 481095 h 731264"/>
                <a:gd name="connsiteX16" fmla="*/ 943630 w 1790208"/>
                <a:gd name="connsiteY16" fmla="*/ 519582 h 731264"/>
                <a:gd name="connsiteX17" fmla="*/ 1116794 w 1790208"/>
                <a:gd name="connsiteY17" fmla="*/ 558070 h 731264"/>
                <a:gd name="connsiteX18" fmla="*/ 1193755 w 1790208"/>
                <a:gd name="connsiteY18" fmla="*/ 577313 h 731264"/>
                <a:gd name="connsiteX19" fmla="*/ 1386159 w 1790208"/>
                <a:gd name="connsiteY19" fmla="*/ 596557 h 731264"/>
                <a:gd name="connsiteX20" fmla="*/ 1790208 w 1790208"/>
                <a:gd name="connsiteY20" fmla="*/ 615801 h 731264"/>
                <a:gd name="connsiteX21" fmla="*/ 1751727 w 1790208"/>
                <a:gd name="connsiteY21" fmla="*/ 615801 h 73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0208" h="731264">
                  <a:moveTo>
                    <a:pt x="850" y="731264"/>
                  </a:moveTo>
                  <a:lnTo>
                    <a:pt x="850" y="731264"/>
                  </a:lnTo>
                  <a:cubicBezTo>
                    <a:pt x="1811" y="712039"/>
                    <a:pt x="-14110" y="339972"/>
                    <a:pt x="58572" y="230926"/>
                  </a:cubicBezTo>
                  <a:cubicBezTo>
                    <a:pt x="71399" y="211682"/>
                    <a:pt x="86711" y="193880"/>
                    <a:pt x="97052" y="173194"/>
                  </a:cubicBezTo>
                  <a:cubicBezTo>
                    <a:pt x="106122" y="155050"/>
                    <a:pt x="107223" y="133606"/>
                    <a:pt x="116293" y="115463"/>
                  </a:cubicBezTo>
                  <a:cubicBezTo>
                    <a:pt x="126634" y="94777"/>
                    <a:pt x="138422" y="74087"/>
                    <a:pt x="154774" y="57732"/>
                  </a:cubicBezTo>
                  <a:cubicBezTo>
                    <a:pt x="192072" y="20427"/>
                    <a:pt x="223267" y="15653"/>
                    <a:pt x="270216" y="0"/>
                  </a:cubicBezTo>
                  <a:cubicBezTo>
                    <a:pt x="302283" y="6415"/>
                    <a:pt x="339209" y="1102"/>
                    <a:pt x="366418" y="19244"/>
                  </a:cubicBezTo>
                  <a:cubicBezTo>
                    <a:pt x="383295" y="30497"/>
                    <a:pt x="376588" y="58832"/>
                    <a:pt x="385658" y="76975"/>
                  </a:cubicBezTo>
                  <a:cubicBezTo>
                    <a:pt x="395999" y="97661"/>
                    <a:pt x="413798" y="114021"/>
                    <a:pt x="424139" y="134707"/>
                  </a:cubicBezTo>
                  <a:cubicBezTo>
                    <a:pt x="433209" y="152850"/>
                    <a:pt x="430710" y="176598"/>
                    <a:pt x="443380" y="192438"/>
                  </a:cubicBezTo>
                  <a:cubicBezTo>
                    <a:pt x="457825" y="210497"/>
                    <a:pt x="481861" y="218097"/>
                    <a:pt x="501101" y="230926"/>
                  </a:cubicBezTo>
                  <a:cubicBezTo>
                    <a:pt x="571652" y="336770"/>
                    <a:pt x="501098" y="246958"/>
                    <a:pt x="597303" y="327144"/>
                  </a:cubicBezTo>
                  <a:cubicBezTo>
                    <a:pt x="618207" y="344567"/>
                    <a:pt x="632383" y="369779"/>
                    <a:pt x="655024" y="384876"/>
                  </a:cubicBezTo>
                  <a:cubicBezTo>
                    <a:pt x="671898" y="396128"/>
                    <a:pt x="695017" y="394269"/>
                    <a:pt x="712745" y="404120"/>
                  </a:cubicBezTo>
                  <a:cubicBezTo>
                    <a:pt x="753174" y="426584"/>
                    <a:pt x="784311" y="466467"/>
                    <a:pt x="828188" y="481095"/>
                  </a:cubicBezTo>
                  <a:cubicBezTo>
                    <a:pt x="866669" y="493924"/>
                    <a:pt x="904279" y="509742"/>
                    <a:pt x="943630" y="519582"/>
                  </a:cubicBezTo>
                  <a:cubicBezTo>
                    <a:pt x="1131296" y="566507"/>
                    <a:pt x="896991" y="509217"/>
                    <a:pt x="1116794" y="558070"/>
                  </a:cubicBezTo>
                  <a:cubicBezTo>
                    <a:pt x="1142608" y="563807"/>
                    <a:pt x="1167577" y="573573"/>
                    <a:pt x="1193755" y="577313"/>
                  </a:cubicBezTo>
                  <a:cubicBezTo>
                    <a:pt x="1257562" y="586430"/>
                    <a:pt x="1321947" y="590972"/>
                    <a:pt x="1386159" y="596557"/>
                  </a:cubicBezTo>
                  <a:cubicBezTo>
                    <a:pt x="1652678" y="619737"/>
                    <a:pt x="1573992" y="615801"/>
                    <a:pt x="1790208" y="615801"/>
                  </a:cubicBezTo>
                  <a:lnTo>
                    <a:pt x="1751727" y="615801"/>
                  </a:lnTo>
                </a:path>
              </a:pathLst>
            </a:custGeom>
            <a:ln w="4445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6118499" y="1847401"/>
              <a:ext cx="0" cy="16742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600415" y="1662735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Growth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217151" y="2958135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84807"/>
                  </a:solidFill>
                </a:rPr>
                <a:t>Death</a:t>
              </a:r>
              <a:endParaRPr lang="en-US" dirty="0">
                <a:solidFill>
                  <a:srgbClr val="984807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742257" y="1847402"/>
            <a:ext cx="2143276" cy="1742463"/>
            <a:chOff x="3544611" y="1847402"/>
            <a:chExt cx="2143276" cy="1742463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555381" y="1847402"/>
              <a:ext cx="0" cy="16742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544611" y="3521611"/>
              <a:ext cx="214327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730625" y="2119868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Death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674537" y="2622469"/>
              <a:ext cx="928672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Growth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3615269" y="2536151"/>
              <a:ext cx="1930400" cy="1053714"/>
              <a:chOff x="3615269" y="2536151"/>
              <a:chExt cx="1930400" cy="1053714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3615269" y="2599265"/>
                <a:ext cx="1930400" cy="990600"/>
              </a:xfrm>
              <a:custGeom>
                <a:avLst/>
                <a:gdLst>
                  <a:gd name="connsiteX0" fmla="*/ 0 w 1930400"/>
                  <a:gd name="connsiteY0" fmla="*/ 990600 h 990600"/>
                  <a:gd name="connsiteX1" fmla="*/ 0 w 1930400"/>
                  <a:gd name="connsiteY1" fmla="*/ 990600 h 990600"/>
                  <a:gd name="connsiteX2" fmla="*/ 16933 w 1930400"/>
                  <a:gd name="connsiteY2" fmla="*/ 838200 h 990600"/>
                  <a:gd name="connsiteX3" fmla="*/ 33866 w 1930400"/>
                  <a:gd name="connsiteY3" fmla="*/ 787400 h 990600"/>
                  <a:gd name="connsiteX4" fmla="*/ 42333 w 1930400"/>
                  <a:gd name="connsiteY4" fmla="*/ 753533 h 990600"/>
                  <a:gd name="connsiteX5" fmla="*/ 50800 w 1930400"/>
                  <a:gd name="connsiteY5" fmla="*/ 711200 h 990600"/>
                  <a:gd name="connsiteX6" fmla="*/ 59266 w 1930400"/>
                  <a:gd name="connsiteY6" fmla="*/ 685800 h 990600"/>
                  <a:gd name="connsiteX7" fmla="*/ 67733 w 1930400"/>
                  <a:gd name="connsiteY7" fmla="*/ 651933 h 990600"/>
                  <a:gd name="connsiteX8" fmla="*/ 84666 w 1930400"/>
                  <a:gd name="connsiteY8" fmla="*/ 601133 h 990600"/>
                  <a:gd name="connsiteX9" fmla="*/ 101600 w 1930400"/>
                  <a:gd name="connsiteY9" fmla="*/ 575733 h 990600"/>
                  <a:gd name="connsiteX10" fmla="*/ 127000 w 1930400"/>
                  <a:gd name="connsiteY10" fmla="*/ 533400 h 990600"/>
                  <a:gd name="connsiteX11" fmla="*/ 135466 w 1930400"/>
                  <a:gd name="connsiteY11" fmla="*/ 508000 h 990600"/>
                  <a:gd name="connsiteX12" fmla="*/ 152400 w 1930400"/>
                  <a:gd name="connsiteY12" fmla="*/ 482600 h 990600"/>
                  <a:gd name="connsiteX13" fmla="*/ 160866 w 1930400"/>
                  <a:gd name="connsiteY13" fmla="*/ 457200 h 990600"/>
                  <a:gd name="connsiteX14" fmla="*/ 177800 w 1930400"/>
                  <a:gd name="connsiteY14" fmla="*/ 431800 h 990600"/>
                  <a:gd name="connsiteX15" fmla="*/ 194733 w 1930400"/>
                  <a:gd name="connsiteY15" fmla="*/ 372533 h 990600"/>
                  <a:gd name="connsiteX16" fmla="*/ 228600 w 1930400"/>
                  <a:gd name="connsiteY16" fmla="*/ 321733 h 990600"/>
                  <a:gd name="connsiteX17" fmla="*/ 254000 w 1930400"/>
                  <a:gd name="connsiteY17" fmla="*/ 279400 h 990600"/>
                  <a:gd name="connsiteX18" fmla="*/ 321733 w 1930400"/>
                  <a:gd name="connsiteY18" fmla="*/ 194733 h 990600"/>
                  <a:gd name="connsiteX19" fmla="*/ 347133 w 1930400"/>
                  <a:gd name="connsiteY19" fmla="*/ 186267 h 990600"/>
                  <a:gd name="connsiteX20" fmla="*/ 381000 w 1930400"/>
                  <a:gd name="connsiteY20" fmla="*/ 152400 h 990600"/>
                  <a:gd name="connsiteX21" fmla="*/ 448733 w 1930400"/>
                  <a:gd name="connsiteY21" fmla="*/ 127000 h 990600"/>
                  <a:gd name="connsiteX22" fmla="*/ 499533 w 1930400"/>
                  <a:gd name="connsiteY22" fmla="*/ 110067 h 990600"/>
                  <a:gd name="connsiteX23" fmla="*/ 524933 w 1930400"/>
                  <a:gd name="connsiteY23" fmla="*/ 101600 h 990600"/>
                  <a:gd name="connsiteX24" fmla="*/ 550333 w 1930400"/>
                  <a:gd name="connsiteY24" fmla="*/ 93133 h 990600"/>
                  <a:gd name="connsiteX25" fmla="*/ 626533 w 1930400"/>
                  <a:gd name="connsiteY25" fmla="*/ 76200 h 990600"/>
                  <a:gd name="connsiteX26" fmla="*/ 660400 w 1930400"/>
                  <a:gd name="connsiteY26" fmla="*/ 67733 h 990600"/>
                  <a:gd name="connsiteX27" fmla="*/ 736600 w 1930400"/>
                  <a:gd name="connsiteY27" fmla="*/ 59267 h 990600"/>
                  <a:gd name="connsiteX28" fmla="*/ 795866 w 1930400"/>
                  <a:gd name="connsiteY28" fmla="*/ 42333 h 990600"/>
                  <a:gd name="connsiteX29" fmla="*/ 863600 w 1930400"/>
                  <a:gd name="connsiteY29" fmla="*/ 25400 h 990600"/>
                  <a:gd name="connsiteX30" fmla="*/ 965200 w 1930400"/>
                  <a:gd name="connsiteY30" fmla="*/ 16933 h 990600"/>
                  <a:gd name="connsiteX31" fmla="*/ 1295400 w 1930400"/>
                  <a:gd name="connsiteY31" fmla="*/ 0 h 990600"/>
                  <a:gd name="connsiteX32" fmla="*/ 1803400 w 1930400"/>
                  <a:gd name="connsiteY32" fmla="*/ 8467 h 990600"/>
                  <a:gd name="connsiteX33" fmla="*/ 1888066 w 1930400"/>
                  <a:gd name="connsiteY33" fmla="*/ 25400 h 990600"/>
                  <a:gd name="connsiteX34" fmla="*/ 1913466 w 1930400"/>
                  <a:gd name="connsiteY34" fmla="*/ 25400 h 990600"/>
                  <a:gd name="connsiteX35" fmla="*/ 1930400 w 1930400"/>
                  <a:gd name="connsiteY35" fmla="*/ 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30400" h="990600">
                    <a:moveTo>
                      <a:pt x="0" y="990600"/>
                    </a:moveTo>
                    <a:lnTo>
                      <a:pt x="0" y="990600"/>
                    </a:lnTo>
                    <a:cubicBezTo>
                      <a:pt x="2230" y="966073"/>
                      <a:pt x="9207" y="871681"/>
                      <a:pt x="16933" y="838200"/>
                    </a:cubicBezTo>
                    <a:cubicBezTo>
                      <a:pt x="20947" y="820808"/>
                      <a:pt x="28222" y="804333"/>
                      <a:pt x="33866" y="787400"/>
                    </a:cubicBezTo>
                    <a:cubicBezTo>
                      <a:pt x="37546" y="776361"/>
                      <a:pt x="39809" y="764892"/>
                      <a:pt x="42333" y="753533"/>
                    </a:cubicBezTo>
                    <a:cubicBezTo>
                      <a:pt x="45455" y="739485"/>
                      <a:pt x="47310" y="725161"/>
                      <a:pt x="50800" y="711200"/>
                    </a:cubicBezTo>
                    <a:cubicBezTo>
                      <a:pt x="52964" y="702542"/>
                      <a:pt x="56814" y="694381"/>
                      <a:pt x="59266" y="685800"/>
                    </a:cubicBezTo>
                    <a:cubicBezTo>
                      <a:pt x="62463" y="674611"/>
                      <a:pt x="64389" y="663079"/>
                      <a:pt x="67733" y="651933"/>
                    </a:cubicBezTo>
                    <a:cubicBezTo>
                      <a:pt x="72862" y="634836"/>
                      <a:pt x="74765" y="615984"/>
                      <a:pt x="84666" y="601133"/>
                    </a:cubicBezTo>
                    <a:lnTo>
                      <a:pt x="101600" y="575733"/>
                    </a:lnTo>
                    <a:cubicBezTo>
                      <a:pt x="125583" y="503780"/>
                      <a:pt x="92134" y="591509"/>
                      <a:pt x="127000" y="533400"/>
                    </a:cubicBezTo>
                    <a:cubicBezTo>
                      <a:pt x="131592" y="525747"/>
                      <a:pt x="131475" y="515982"/>
                      <a:pt x="135466" y="508000"/>
                    </a:cubicBezTo>
                    <a:cubicBezTo>
                      <a:pt x="140017" y="498898"/>
                      <a:pt x="146755" y="491067"/>
                      <a:pt x="152400" y="482600"/>
                    </a:cubicBezTo>
                    <a:cubicBezTo>
                      <a:pt x="155222" y="474133"/>
                      <a:pt x="156875" y="465182"/>
                      <a:pt x="160866" y="457200"/>
                    </a:cubicBezTo>
                    <a:cubicBezTo>
                      <a:pt x="165417" y="448098"/>
                      <a:pt x="173792" y="441153"/>
                      <a:pt x="177800" y="431800"/>
                    </a:cubicBezTo>
                    <a:cubicBezTo>
                      <a:pt x="186025" y="412607"/>
                      <a:pt x="184431" y="391077"/>
                      <a:pt x="194733" y="372533"/>
                    </a:cubicBezTo>
                    <a:cubicBezTo>
                      <a:pt x="204617" y="354743"/>
                      <a:pt x="228600" y="321733"/>
                      <a:pt x="228600" y="321733"/>
                    </a:cubicBezTo>
                    <a:cubicBezTo>
                      <a:pt x="244788" y="273166"/>
                      <a:pt x="226106" y="316592"/>
                      <a:pt x="254000" y="279400"/>
                    </a:cubicBezTo>
                    <a:cubicBezTo>
                      <a:pt x="262832" y="267624"/>
                      <a:pt x="300061" y="201956"/>
                      <a:pt x="321733" y="194733"/>
                    </a:cubicBezTo>
                    <a:lnTo>
                      <a:pt x="347133" y="186267"/>
                    </a:lnTo>
                    <a:cubicBezTo>
                      <a:pt x="358422" y="174978"/>
                      <a:pt x="365854" y="157449"/>
                      <a:pt x="381000" y="152400"/>
                    </a:cubicBezTo>
                    <a:cubicBezTo>
                      <a:pt x="456512" y="127228"/>
                      <a:pt x="337330" y="167509"/>
                      <a:pt x="448733" y="127000"/>
                    </a:cubicBezTo>
                    <a:cubicBezTo>
                      <a:pt x="465508" y="120900"/>
                      <a:pt x="482600" y="115711"/>
                      <a:pt x="499533" y="110067"/>
                    </a:cubicBezTo>
                    <a:lnTo>
                      <a:pt x="524933" y="101600"/>
                    </a:lnTo>
                    <a:cubicBezTo>
                      <a:pt x="533400" y="98778"/>
                      <a:pt x="541675" y="95297"/>
                      <a:pt x="550333" y="93133"/>
                    </a:cubicBezTo>
                    <a:cubicBezTo>
                      <a:pt x="632965" y="72477"/>
                      <a:pt x="529748" y="97709"/>
                      <a:pt x="626533" y="76200"/>
                    </a:cubicBezTo>
                    <a:cubicBezTo>
                      <a:pt x="637892" y="73676"/>
                      <a:pt x="648899" y="69502"/>
                      <a:pt x="660400" y="67733"/>
                    </a:cubicBezTo>
                    <a:cubicBezTo>
                      <a:pt x="685659" y="63847"/>
                      <a:pt x="711200" y="62089"/>
                      <a:pt x="736600" y="59267"/>
                    </a:cubicBezTo>
                    <a:cubicBezTo>
                      <a:pt x="797481" y="38973"/>
                      <a:pt x="721474" y="63588"/>
                      <a:pt x="795866" y="42333"/>
                    </a:cubicBezTo>
                    <a:cubicBezTo>
                      <a:pt x="830454" y="32451"/>
                      <a:pt x="819714" y="30563"/>
                      <a:pt x="863600" y="25400"/>
                    </a:cubicBezTo>
                    <a:cubicBezTo>
                      <a:pt x="897351" y="21429"/>
                      <a:pt x="931316" y="19539"/>
                      <a:pt x="965200" y="16933"/>
                    </a:cubicBezTo>
                    <a:cubicBezTo>
                      <a:pt x="1126023" y="4562"/>
                      <a:pt x="1094320" y="8043"/>
                      <a:pt x="1295400" y="0"/>
                    </a:cubicBezTo>
                    <a:cubicBezTo>
                      <a:pt x="1464733" y="2822"/>
                      <a:pt x="1634198" y="1215"/>
                      <a:pt x="1803400" y="8467"/>
                    </a:cubicBezTo>
                    <a:cubicBezTo>
                      <a:pt x="1832154" y="9699"/>
                      <a:pt x="1859620" y="21024"/>
                      <a:pt x="1888066" y="25400"/>
                    </a:cubicBezTo>
                    <a:cubicBezTo>
                      <a:pt x="1896434" y="26687"/>
                      <a:pt x="1904999" y="25400"/>
                      <a:pt x="1913466" y="25400"/>
                    </a:cubicBezTo>
                    <a:lnTo>
                      <a:pt x="1930400" y="0"/>
                    </a:lnTo>
                  </a:path>
                </a:pathLst>
              </a:custGeom>
              <a:ln w="44450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615269" y="2536151"/>
                <a:ext cx="1913488" cy="939030"/>
              </a:xfrm>
              <a:custGeom>
                <a:avLst/>
                <a:gdLst>
                  <a:gd name="connsiteX0" fmla="*/ 0 w 1913488"/>
                  <a:gd name="connsiteY0" fmla="*/ 1032933 h 1032933"/>
                  <a:gd name="connsiteX1" fmla="*/ 0 w 1913488"/>
                  <a:gd name="connsiteY1" fmla="*/ 1032933 h 1032933"/>
                  <a:gd name="connsiteX2" fmla="*/ 8466 w 1913488"/>
                  <a:gd name="connsiteY2" fmla="*/ 905933 h 1032933"/>
                  <a:gd name="connsiteX3" fmla="*/ 25400 w 1913488"/>
                  <a:gd name="connsiteY3" fmla="*/ 846667 h 1032933"/>
                  <a:gd name="connsiteX4" fmla="*/ 33866 w 1913488"/>
                  <a:gd name="connsiteY4" fmla="*/ 762000 h 1032933"/>
                  <a:gd name="connsiteX5" fmla="*/ 50800 w 1913488"/>
                  <a:gd name="connsiteY5" fmla="*/ 736600 h 1032933"/>
                  <a:gd name="connsiteX6" fmla="*/ 59266 w 1913488"/>
                  <a:gd name="connsiteY6" fmla="*/ 702733 h 1032933"/>
                  <a:gd name="connsiteX7" fmla="*/ 76200 w 1913488"/>
                  <a:gd name="connsiteY7" fmla="*/ 618067 h 1032933"/>
                  <a:gd name="connsiteX8" fmla="*/ 84666 w 1913488"/>
                  <a:gd name="connsiteY8" fmla="*/ 592667 h 1032933"/>
                  <a:gd name="connsiteX9" fmla="*/ 101600 w 1913488"/>
                  <a:gd name="connsiteY9" fmla="*/ 567267 h 1032933"/>
                  <a:gd name="connsiteX10" fmla="*/ 135466 w 1913488"/>
                  <a:gd name="connsiteY10" fmla="*/ 465667 h 1032933"/>
                  <a:gd name="connsiteX11" fmla="*/ 143933 w 1913488"/>
                  <a:gd name="connsiteY11" fmla="*/ 440267 h 1032933"/>
                  <a:gd name="connsiteX12" fmla="*/ 152400 w 1913488"/>
                  <a:gd name="connsiteY12" fmla="*/ 414867 h 1032933"/>
                  <a:gd name="connsiteX13" fmla="*/ 169333 w 1913488"/>
                  <a:gd name="connsiteY13" fmla="*/ 397933 h 1032933"/>
                  <a:gd name="connsiteX14" fmla="*/ 194733 w 1913488"/>
                  <a:gd name="connsiteY14" fmla="*/ 347133 h 1032933"/>
                  <a:gd name="connsiteX15" fmla="*/ 203200 w 1913488"/>
                  <a:gd name="connsiteY15" fmla="*/ 321733 h 1032933"/>
                  <a:gd name="connsiteX16" fmla="*/ 228600 w 1913488"/>
                  <a:gd name="connsiteY16" fmla="*/ 304800 h 1032933"/>
                  <a:gd name="connsiteX17" fmla="*/ 262466 w 1913488"/>
                  <a:gd name="connsiteY17" fmla="*/ 254000 h 1032933"/>
                  <a:gd name="connsiteX18" fmla="*/ 431800 w 1913488"/>
                  <a:gd name="connsiteY18" fmla="*/ 228600 h 1032933"/>
                  <a:gd name="connsiteX19" fmla="*/ 499533 w 1913488"/>
                  <a:gd name="connsiteY19" fmla="*/ 211667 h 1032933"/>
                  <a:gd name="connsiteX20" fmla="*/ 541866 w 1913488"/>
                  <a:gd name="connsiteY20" fmla="*/ 186267 h 1032933"/>
                  <a:gd name="connsiteX21" fmla="*/ 558800 w 1913488"/>
                  <a:gd name="connsiteY21" fmla="*/ 169333 h 1032933"/>
                  <a:gd name="connsiteX22" fmla="*/ 618066 w 1913488"/>
                  <a:gd name="connsiteY22" fmla="*/ 143933 h 1032933"/>
                  <a:gd name="connsiteX23" fmla="*/ 635000 w 1913488"/>
                  <a:gd name="connsiteY23" fmla="*/ 127000 h 1032933"/>
                  <a:gd name="connsiteX24" fmla="*/ 685800 w 1913488"/>
                  <a:gd name="connsiteY24" fmla="*/ 110067 h 1032933"/>
                  <a:gd name="connsiteX25" fmla="*/ 753533 w 1913488"/>
                  <a:gd name="connsiteY25" fmla="*/ 76200 h 1032933"/>
                  <a:gd name="connsiteX26" fmla="*/ 778933 w 1913488"/>
                  <a:gd name="connsiteY26" fmla="*/ 67733 h 1032933"/>
                  <a:gd name="connsiteX27" fmla="*/ 804333 w 1913488"/>
                  <a:gd name="connsiteY27" fmla="*/ 59267 h 1032933"/>
                  <a:gd name="connsiteX28" fmla="*/ 1117600 w 1913488"/>
                  <a:gd name="connsiteY28" fmla="*/ 42333 h 1032933"/>
                  <a:gd name="connsiteX29" fmla="*/ 1329266 w 1913488"/>
                  <a:gd name="connsiteY29" fmla="*/ 25400 h 1032933"/>
                  <a:gd name="connsiteX30" fmla="*/ 1397000 w 1913488"/>
                  <a:gd name="connsiteY30" fmla="*/ 8467 h 1032933"/>
                  <a:gd name="connsiteX31" fmla="*/ 1600200 w 1913488"/>
                  <a:gd name="connsiteY31" fmla="*/ 33867 h 1032933"/>
                  <a:gd name="connsiteX32" fmla="*/ 1659466 w 1913488"/>
                  <a:gd name="connsiteY32" fmla="*/ 50800 h 1032933"/>
                  <a:gd name="connsiteX33" fmla="*/ 1710266 w 1913488"/>
                  <a:gd name="connsiteY33" fmla="*/ 67733 h 1032933"/>
                  <a:gd name="connsiteX34" fmla="*/ 1879600 w 1913488"/>
                  <a:gd name="connsiteY34" fmla="*/ 59267 h 1032933"/>
                  <a:gd name="connsiteX35" fmla="*/ 1905000 w 1913488"/>
                  <a:gd name="connsiteY35" fmla="*/ 50800 h 1032933"/>
                  <a:gd name="connsiteX36" fmla="*/ 1913466 w 1913488"/>
                  <a:gd name="connsiteY36" fmla="*/ 16933 h 1032933"/>
                  <a:gd name="connsiteX37" fmla="*/ 1888066 w 1913488"/>
                  <a:gd name="connsiteY37" fmla="*/ 0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13488" h="1032933">
                    <a:moveTo>
                      <a:pt x="0" y="1032933"/>
                    </a:moveTo>
                    <a:lnTo>
                      <a:pt x="0" y="1032933"/>
                    </a:lnTo>
                    <a:cubicBezTo>
                      <a:pt x="2822" y="990600"/>
                      <a:pt x="4025" y="948127"/>
                      <a:pt x="8466" y="905933"/>
                    </a:cubicBezTo>
                    <a:cubicBezTo>
                      <a:pt x="10101" y="890397"/>
                      <a:pt x="20153" y="862407"/>
                      <a:pt x="25400" y="846667"/>
                    </a:cubicBezTo>
                    <a:cubicBezTo>
                      <a:pt x="28222" y="818445"/>
                      <a:pt x="27488" y="789637"/>
                      <a:pt x="33866" y="762000"/>
                    </a:cubicBezTo>
                    <a:cubicBezTo>
                      <a:pt x="36154" y="752085"/>
                      <a:pt x="46792" y="745953"/>
                      <a:pt x="50800" y="736600"/>
                    </a:cubicBezTo>
                    <a:cubicBezTo>
                      <a:pt x="55384" y="725904"/>
                      <a:pt x="56984" y="714143"/>
                      <a:pt x="59266" y="702733"/>
                    </a:cubicBezTo>
                    <a:cubicBezTo>
                      <a:pt x="70355" y="647285"/>
                      <a:pt x="63088" y="663958"/>
                      <a:pt x="76200" y="618067"/>
                    </a:cubicBezTo>
                    <a:cubicBezTo>
                      <a:pt x="78652" y="609486"/>
                      <a:pt x="80675" y="600649"/>
                      <a:pt x="84666" y="592667"/>
                    </a:cubicBezTo>
                    <a:cubicBezTo>
                      <a:pt x="89217" y="583565"/>
                      <a:pt x="95955" y="575734"/>
                      <a:pt x="101600" y="567267"/>
                    </a:cubicBezTo>
                    <a:lnTo>
                      <a:pt x="135466" y="465667"/>
                    </a:lnTo>
                    <a:lnTo>
                      <a:pt x="143933" y="440267"/>
                    </a:lnTo>
                    <a:cubicBezTo>
                      <a:pt x="146755" y="431800"/>
                      <a:pt x="146089" y="421178"/>
                      <a:pt x="152400" y="414867"/>
                    </a:cubicBezTo>
                    <a:lnTo>
                      <a:pt x="169333" y="397933"/>
                    </a:lnTo>
                    <a:cubicBezTo>
                      <a:pt x="190615" y="334089"/>
                      <a:pt x="161907" y="412785"/>
                      <a:pt x="194733" y="347133"/>
                    </a:cubicBezTo>
                    <a:cubicBezTo>
                      <a:pt x="198724" y="339151"/>
                      <a:pt x="197625" y="328702"/>
                      <a:pt x="203200" y="321733"/>
                    </a:cubicBezTo>
                    <a:cubicBezTo>
                      <a:pt x="209557" y="313787"/>
                      <a:pt x="220133" y="310444"/>
                      <a:pt x="228600" y="304800"/>
                    </a:cubicBezTo>
                    <a:cubicBezTo>
                      <a:pt x="239889" y="287867"/>
                      <a:pt x="243159" y="260436"/>
                      <a:pt x="262466" y="254000"/>
                    </a:cubicBezTo>
                    <a:cubicBezTo>
                      <a:pt x="350845" y="224541"/>
                      <a:pt x="295462" y="238339"/>
                      <a:pt x="431800" y="228600"/>
                    </a:cubicBezTo>
                    <a:cubicBezTo>
                      <a:pt x="440899" y="226780"/>
                      <a:pt x="486519" y="219475"/>
                      <a:pt x="499533" y="211667"/>
                    </a:cubicBezTo>
                    <a:cubicBezTo>
                      <a:pt x="557642" y="176801"/>
                      <a:pt x="469913" y="210250"/>
                      <a:pt x="541866" y="186267"/>
                    </a:cubicBezTo>
                    <a:cubicBezTo>
                      <a:pt x="547511" y="180622"/>
                      <a:pt x="552158" y="173761"/>
                      <a:pt x="558800" y="169333"/>
                    </a:cubicBezTo>
                    <a:cubicBezTo>
                      <a:pt x="579723" y="155384"/>
                      <a:pt x="595490" y="151459"/>
                      <a:pt x="618066" y="143933"/>
                    </a:cubicBezTo>
                    <a:cubicBezTo>
                      <a:pt x="623711" y="138289"/>
                      <a:pt x="627860" y="130570"/>
                      <a:pt x="635000" y="127000"/>
                    </a:cubicBezTo>
                    <a:cubicBezTo>
                      <a:pt x="650965" y="119018"/>
                      <a:pt x="685800" y="110067"/>
                      <a:pt x="685800" y="110067"/>
                    </a:cubicBezTo>
                    <a:cubicBezTo>
                      <a:pt x="715354" y="80511"/>
                      <a:pt x="695160" y="95658"/>
                      <a:pt x="753533" y="76200"/>
                    </a:cubicBezTo>
                    <a:lnTo>
                      <a:pt x="778933" y="67733"/>
                    </a:lnTo>
                    <a:lnTo>
                      <a:pt x="804333" y="59267"/>
                    </a:lnTo>
                    <a:cubicBezTo>
                      <a:pt x="920811" y="20442"/>
                      <a:pt x="820731" y="51065"/>
                      <a:pt x="1117600" y="42333"/>
                    </a:cubicBezTo>
                    <a:cubicBezTo>
                      <a:pt x="1215319" y="17905"/>
                      <a:pt x="1107767" y="42439"/>
                      <a:pt x="1329266" y="25400"/>
                    </a:cubicBezTo>
                    <a:cubicBezTo>
                      <a:pt x="1355827" y="23357"/>
                      <a:pt x="1373156" y="16414"/>
                      <a:pt x="1397000" y="8467"/>
                    </a:cubicBezTo>
                    <a:cubicBezTo>
                      <a:pt x="1567235" y="17924"/>
                      <a:pt x="1501128" y="843"/>
                      <a:pt x="1600200" y="33867"/>
                    </a:cubicBezTo>
                    <a:cubicBezTo>
                      <a:pt x="1685524" y="62308"/>
                      <a:pt x="1553205" y="18921"/>
                      <a:pt x="1659466" y="50800"/>
                    </a:cubicBezTo>
                    <a:cubicBezTo>
                      <a:pt x="1676562" y="55929"/>
                      <a:pt x="1710266" y="67733"/>
                      <a:pt x="1710266" y="67733"/>
                    </a:cubicBezTo>
                    <a:cubicBezTo>
                      <a:pt x="1766711" y="64911"/>
                      <a:pt x="1823297" y="64163"/>
                      <a:pt x="1879600" y="59267"/>
                    </a:cubicBezTo>
                    <a:cubicBezTo>
                      <a:pt x="1888491" y="58494"/>
                      <a:pt x="1898689" y="57111"/>
                      <a:pt x="1905000" y="50800"/>
                    </a:cubicBezTo>
                    <a:cubicBezTo>
                      <a:pt x="1914358" y="41441"/>
                      <a:pt x="1913466" y="28405"/>
                      <a:pt x="1913466" y="16933"/>
                    </a:cubicBezTo>
                    <a:lnTo>
                      <a:pt x="1888066" y="0"/>
                    </a:lnTo>
                  </a:path>
                </a:pathLst>
              </a:custGeom>
              <a:ln w="4445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364370" y="5995121"/>
            <a:ext cx="289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Contact inhibition </a:t>
            </a:r>
            <a:r>
              <a:rPr lang="en-US" sz="2400" b="1" dirty="0" smtClean="0">
                <a:latin typeface="+mj-lt"/>
              </a:rPr>
              <a:t>ON</a:t>
            </a:r>
            <a:endParaRPr lang="en-US" sz="2400" b="1" dirty="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24366" y="5990592"/>
            <a:ext cx="67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OFF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053129" y="1662735"/>
            <a:ext cx="2152586" cy="1858876"/>
            <a:chOff x="6107729" y="1662735"/>
            <a:chExt cx="2152586" cy="1858876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6107729" y="3521611"/>
              <a:ext cx="215258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Freeform 109"/>
            <p:cNvSpPr/>
            <p:nvPr/>
          </p:nvSpPr>
          <p:spPr>
            <a:xfrm>
              <a:off x="6157742" y="1847401"/>
              <a:ext cx="1904800" cy="1674209"/>
            </a:xfrm>
            <a:custGeom>
              <a:avLst/>
              <a:gdLst>
                <a:gd name="connsiteX0" fmla="*/ 0 w 2795366"/>
                <a:gd name="connsiteY0" fmla="*/ 2363384 h 2363384"/>
                <a:gd name="connsiteX1" fmla="*/ 711895 w 2795366"/>
                <a:gd name="connsiteY1" fmla="*/ 727663 h 2363384"/>
                <a:gd name="connsiteX2" fmla="*/ 2558973 w 2795366"/>
                <a:gd name="connsiteY2" fmla="*/ 73375 h 2363384"/>
                <a:gd name="connsiteX3" fmla="*/ 2770618 w 2795366"/>
                <a:gd name="connsiteY3" fmla="*/ 15643 h 236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5366" h="2363384">
                  <a:moveTo>
                    <a:pt x="0" y="2363384"/>
                  </a:moveTo>
                  <a:cubicBezTo>
                    <a:pt x="142700" y="1736357"/>
                    <a:pt x="285400" y="1109331"/>
                    <a:pt x="711895" y="727663"/>
                  </a:cubicBezTo>
                  <a:cubicBezTo>
                    <a:pt x="1138390" y="345995"/>
                    <a:pt x="2215853" y="192045"/>
                    <a:pt x="2558973" y="73375"/>
                  </a:cubicBezTo>
                  <a:cubicBezTo>
                    <a:pt x="2902093" y="-45295"/>
                    <a:pt x="2770618" y="15643"/>
                    <a:pt x="2770618" y="15643"/>
                  </a:cubicBezTo>
                </a:path>
              </a:pathLst>
            </a:custGeom>
            <a:ln w="444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176132" y="2790347"/>
              <a:ext cx="1790208" cy="731264"/>
            </a:xfrm>
            <a:custGeom>
              <a:avLst/>
              <a:gdLst>
                <a:gd name="connsiteX0" fmla="*/ 850 w 1790208"/>
                <a:gd name="connsiteY0" fmla="*/ 731264 h 731264"/>
                <a:gd name="connsiteX1" fmla="*/ 850 w 1790208"/>
                <a:gd name="connsiteY1" fmla="*/ 731264 h 731264"/>
                <a:gd name="connsiteX2" fmla="*/ 58572 w 1790208"/>
                <a:gd name="connsiteY2" fmla="*/ 230926 h 731264"/>
                <a:gd name="connsiteX3" fmla="*/ 97052 w 1790208"/>
                <a:gd name="connsiteY3" fmla="*/ 173194 h 731264"/>
                <a:gd name="connsiteX4" fmla="*/ 116293 w 1790208"/>
                <a:gd name="connsiteY4" fmla="*/ 115463 h 731264"/>
                <a:gd name="connsiteX5" fmla="*/ 154774 w 1790208"/>
                <a:gd name="connsiteY5" fmla="*/ 57732 h 731264"/>
                <a:gd name="connsiteX6" fmla="*/ 270216 w 1790208"/>
                <a:gd name="connsiteY6" fmla="*/ 0 h 731264"/>
                <a:gd name="connsiteX7" fmla="*/ 366418 w 1790208"/>
                <a:gd name="connsiteY7" fmla="*/ 19244 h 731264"/>
                <a:gd name="connsiteX8" fmla="*/ 385658 w 1790208"/>
                <a:gd name="connsiteY8" fmla="*/ 76975 h 731264"/>
                <a:gd name="connsiteX9" fmla="*/ 424139 w 1790208"/>
                <a:gd name="connsiteY9" fmla="*/ 134707 h 731264"/>
                <a:gd name="connsiteX10" fmla="*/ 443380 w 1790208"/>
                <a:gd name="connsiteY10" fmla="*/ 192438 h 731264"/>
                <a:gd name="connsiteX11" fmla="*/ 501101 w 1790208"/>
                <a:gd name="connsiteY11" fmla="*/ 230926 h 731264"/>
                <a:gd name="connsiteX12" fmla="*/ 597303 w 1790208"/>
                <a:gd name="connsiteY12" fmla="*/ 327144 h 731264"/>
                <a:gd name="connsiteX13" fmla="*/ 655024 w 1790208"/>
                <a:gd name="connsiteY13" fmla="*/ 384876 h 731264"/>
                <a:gd name="connsiteX14" fmla="*/ 712745 w 1790208"/>
                <a:gd name="connsiteY14" fmla="*/ 404120 h 731264"/>
                <a:gd name="connsiteX15" fmla="*/ 828188 w 1790208"/>
                <a:gd name="connsiteY15" fmla="*/ 481095 h 731264"/>
                <a:gd name="connsiteX16" fmla="*/ 943630 w 1790208"/>
                <a:gd name="connsiteY16" fmla="*/ 519582 h 731264"/>
                <a:gd name="connsiteX17" fmla="*/ 1116794 w 1790208"/>
                <a:gd name="connsiteY17" fmla="*/ 558070 h 731264"/>
                <a:gd name="connsiteX18" fmla="*/ 1193755 w 1790208"/>
                <a:gd name="connsiteY18" fmla="*/ 577313 h 731264"/>
                <a:gd name="connsiteX19" fmla="*/ 1386159 w 1790208"/>
                <a:gd name="connsiteY19" fmla="*/ 596557 h 731264"/>
                <a:gd name="connsiteX20" fmla="*/ 1790208 w 1790208"/>
                <a:gd name="connsiteY20" fmla="*/ 615801 h 731264"/>
                <a:gd name="connsiteX21" fmla="*/ 1751727 w 1790208"/>
                <a:gd name="connsiteY21" fmla="*/ 615801 h 73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0208" h="731264">
                  <a:moveTo>
                    <a:pt x="850" y="731264"/>
                  </a:moveTo>
                  <a:lnTo>
                    <a:pt x="850" y="731264"/>
                  </a:lnTo>
                  <a:cubicBezTo>
                    <a:pt x="1811" y="712039"/>
                    <a:pt x="-14110" y="339972"/>
                    <a:pt x="58572" y="230926"/>
                  </a:cubicBezTo>
                  <a:cubicBezTo>
                    <a:pt x="71399" y="211682"/>
                    <a:pt x="86711" y="193880"/>
                    <a:pt x="97052" y="173194"/>
                  </a:cubicBezTo>
                  <a:cubicBezTo>
                    <a:pt x="106122" y="155050"/>
                    <a:pt x="107223" y="133606"/>
                    <a:pt x="116293" y="115463"/>
                  </a:cubicBezTo>
                  <a:cubicBezTo>
                    <a:pt x="126634" y="94777"/>
                    <a:pt x="138422" y="74087"/>
                    <a:pt x="154774" y="57732"/>
                  </a:cubicBezTo>
                  <a:cubicBezTo>
                    <a:pt x="192072" y="20427"/>
                    <a:pt x="223267" y="15653"/>
                    <a:pt x="270216" y="0"/>
                  </a:cubicBezTo>
                  <a:cubicBezTo>
                    <a:pt x="302283" y="6415"/>
                    <a:pt x="339209" y="1102"/>
                    <a:pt x="366418" y="19244"/>
                  </a:cubicBezTo>
                  <a:cubicBezTo>
                    <a:pt x="383295" y="30497"/>
                    <a:pt x="376588" y="58832"/>
                    <a:pt x="385658" y="76975"/>
                  </a:cubicBezTo>
                  <a:cubicBezTo>
                    <a:pt x="395999" y="97661"/>
                    <a:pt x="413798" y="114021"/>
                    <a:pt x="424139" y="134707"/>
                  </a:cubicBezTo>
                  <a:cubicBezTo>
                    <a:pt x="433209" y="152850"/>
                    <a:pt x="430710" y="176598"/>
                    <a:pt x="443380" y="192438"/>
                  </a:cubicBezTo>
                  <a:cubicBezTo>
                    <a:pt x="457825" y="210497"/>
                    <a:pt x="481861" y="218097"/>
                    <a:pt x="501101" y="230926"/>
                  </a:cubicBezTo>
                  <a:cubicBezTo>
                    <a:pt x="571652" y="336770"/>
                    <a:pt x="501098" y="246958"/>
                    <a:pt x="597303" y="327144"/>
                  </a:cubicBezTo>
                  <a:cubicBezTo>
                    <a:pt x="618207" y="344567"/>
                    <a:pt x="632383" y="369779"/>
                    <a:pt x="655024" y="384876"/>
                  </a:cubicBezTo>
                  <a:cubicBezTo>
                    <a:pt x="671898" y="396128"/>
                    <a:pt x="695017" y="394269"/>
                    <a:pt x="712745" y="404120"/>
                  </a:cubicBezTo>
                  <a:cubicBezTo>
                    <a:pt x="753174" y="426584"/>
                    <a:pt x="784311" y="466467"/>
                    <a:pt x="828188" y="481095"/>
                  </a:cubicBezTo>
                  <a:cubicBezTo>
                    <a:pt x="866669" y="493924"/>
                    <a:pt x="904279" y="509742"/>
                    <a:pt x="943630" y="519582"/>
                  </a:cubicBezTo>
                  <a:cubicBezTo>
                    <a:pt x="1131296" y="566507"/>
                    <a:pt x="896991" y="509217"/>
                    <a:pt x="1116794" y="558070"/>
                  </a:cubicBezTo>
                  <a:cubicBezTo>
                    <a:pt x="1142608" y="563807"/>
                    <a:pt x="1167577" y="573573"/>
                    <a:pt x="1193755" y="577313"/>
                  </a:cubicBezTo>
                  <a:cubicBezTo>
                    <a:pt x="1257562" y="586430"/>
                    <a:pt x="1321947" y="590972"/>
                    <a:pt x="1386159" y="596557"/>
                  </a:cubicBezTo>
                  <a:cubicBezTo>
                    <a:pt x="1652678" y="619737"/>
                    <a:pt x="1573992" y="615801"/>
                    <a:pt x="1790208" y="615801"/>
                  </a:cubicBezTo>
                  <a:lnTo>
                    <a:pt x="1751727" y="615801"/>
                  </a:lnTo>
                </a:path>
              </a:pathLst>
            </a:custGeom>
            <a:ln w="4445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118499" y="1847401"/>
              <a:ext cx="0" cy="16742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6600415" y="1662735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Growth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217151" y="2958135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84807"/>
                  </a:solidFill>
                </a:rPr>
                <a:t>Death</a:t>
              </a:r>
              <a:endParaRPr lang="en-US" dirty="0">
                <a:solidFill>
                  <a:srgbClr val="984807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387888" y="3806658"/>
            <a:ext cx="1842872" cy="2181631"/>
            <a:chOff x="6442488" y="3806658"/>
            <a:chExt cx="1842872" cy="2181631"/>
          </a:xfrm>
        </p:grpSpPr>
        <p:grpSp>
          <p:nvGrpSpPr>
            <p:cNvPr id="126" name="Group 125"/>
            <p:cNvGrpSpPr/>
            <p:nvPr/>
          </p:nvGrpSpPr>
          <p:grpSpPr>
            <a:xfrm>
              <a:off x="7134402" y="5353373"/>
              <a:ext cx="149899" cy="130834"/>
              <a:chOff x="4036908" y="2119855"/>
              <a:chExt cx="426541" cy="377373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245989" y="5360155"/>
              <a:ext cx="149899" cy="130834"/>
              <a:chOff x="4036908" y="2119855"/>
              <a:chExt cx="426541" cy="377373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7088306" y="5435321"/>
              <a:ext cx="149899" cy="130834"/>
              <a:chOff x="4036908" y="2119855"/>
              <a:chExt cx="426541" cy="377373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7282483" y="5427799"/>
              <a:ext cx="149899" cy="130834"/>
              <a:chOff x="4036908" y="2119855"/>
              <a:chExt cx="426541" cy="377373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7245989" y="5493760"/>
              <a:ext cx="149899" cy="130834"/>
              <a:chOff x="4036908" y="2119855"/>
              <a:chExt cx="426541" cy="377373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6442488" y="3806658"/>
              <a:ext cx="1842872" cy="2181631"/>
              <a:chOff x="6442488" y="3806658"/>
              <a:chExt cx="1842872" cy="2181631"/>
            </a:xfrm>
          </p:grpSpPr>
          <p:sp>
            <p:nvSpPr>
              <p:cNvPr id="168" name="TextBox 167"/>
              <p:cNvSpPr txBox="1"/>
              <p:nvPr/>
            </p:nvSpPr>
            <p:spPr>
              <a:xfrm>
                <a:off x="6442488" y="3806658"/>
                <a:ext cx="184287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+mj-lt"/>
                  </a:rPr>
                  <a:t>Tumor tissue</a:t>
                </a:r>
                <a:endParaRPr lang="en-US" sz="2400" b="1" dirty="0">
                  <a:solidFill>
                    <a:srgbClr val="FF0000"/>
                  </a:solidFill>
                  <a:latin typeface="+mj-l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10% Death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9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0% Growth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6815556" y="4984787"/>
                <a:ext cx="1063224" cy="1003502"/>
                <a:chOff x="5306843" y="1509238"/>
                <a:chExt cx="3025434" cy="2894459"/>
              </a:xfrm>
            </p:grpSpPr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696" y="2025167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9378" y="2177567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8575" y="3309057"/>
                  <a:ext cx="595889" cy="425635"/>
                </a:xfrm>
                <a:prstGeom prst="rect">
                  <a:avLst/>
                </a:prstGeom>
              </p:spPr>
            </p:pic>
            <p:sp>
              <p:nvSpPr>
                <p:cNvPr id="173" name="Oval 172"/>
                <p:cNvSpPr/>
                <p:nvPr/>
              </p:nvSpPr>
              <p:spPr>
                <a:xfrm>
                  <a:off x="5306843" y="1509238"/>
                  <a:ext cx="3025434" cy="289445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94751" y="239038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1572" y="239490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79516" y="2025659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21433" y="252411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74058" y="166508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94120" y="1873502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54258" y="172159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5625" y="2250875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7680" y="2597418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0639" y="278704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67460" y="279156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7321" y="292077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73568" y="2994078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4750" y="319981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78583" y="354635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57679" y="3406845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82711" y="3638043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31815" y="3735831"/>
                  <a:ext cx="595889" cy="42563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2" name="Group 131"/>
            <p:cNvGrpSpPr/>
            <p:nvPr/>
          </p:nvGrpSpPr>
          <p:grpSpPr>
            <a:xfrm>
              <a:off x="7128575" y="5511849"/>
              <a:ext cx="149899" cy="130834"/>
              <a:chOff x="4036908" y="2119855"/>
              <a:chExt cx="426541" cy="377373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280975" y="5664249"/>
              <a:ext cx="149899" cy="130834"/>
              <a:chOff x="4036908" y="2119855"/>
              <a:chExt cx="426541" cy="377373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166033" y="5619947"/>
              <a:ext cx="149899" cy="130834"/>
              <a:chOff x="4036908" y="2119855"/>
              <a:chExt cx="426541" cy="377373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262333" y="5569014"/>
              <a:ext cx="149899" cy="130834"/>
              <a:chOff x="4036908" y="2119855"/>
              <a:chExt cx="426541" cy="377373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7382247" y="5587638"/>
              <a:ext cx="149899" cy="130834"/>
              <a:chOff x="4036908" y="2119855"/>
              <a:chExt cx="426541" cy="377373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433375" y="5816649"/>
              <a:ext cx="149899" cy="130834"/>
              <a:chOff x="4036908" y="2119855"/>
              <a:chExt cx="426541" cy="377373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306641" y="5461471"/>
              <a:ext cx="149899" cy="130834"/>
              <a:chOff x="4036908" y="2119855"/>
              <a:chExt cx="426541" cy="377373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7197690" y="5441865"/>
              <a:ext cx="149899" cy="130834"/>
              <a:chOff x="4036908" y="2119855"/>
              <a:chExt cx="426541" cy="377373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7390435" y="5468253"/>
              <a:ext cx="149899" cy="130834"/>
              <a:chOff x="4036908" y="2119855"/>
              <a:chExt cx="426541" cy="377373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7235049" y="5360155"/>
              <a:ext cx="149899" cy="130834"/>
              <a:chOff x="4036908" y="2119855"/>
              <a:chExt cx="426541" cy="377373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7333255" y="5353373"/>
              <a:ext cx="149899" cy="130834"/>
              <a:chOff x="4036908" y="2119855"/>
              <a:chExt cx="426541" cy="377373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7421760" y="5378612"/>
              <a:ext cx="149899" cy="130834"/>
              <a:chOff x="4036908" y="2119855"/>
              <a:chExt cx="426541" cy="377373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59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331046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This morning at breakfast, you cut yourself while slicing an apple.  What happens inside the cut that heals the wound?  </a:t>
            </a:r>
          </a:p>
          <a:p>
            <a:pPr marL="0" lvl="1" indent="0">
              <a:buNone/>
              <a:tabLst>
                <a:tab pos="457200" algn="l"/>
              </a:tabLst>
            </a:pPr>
            <a:endParaRPr lang="en-US" dirty="0"/>
          </a:p>
          <a:p>
            <a:pPr marL="0" lvl="1" indent="0">
              <a:buNone/>
              <a:tabLst>
                <a:tab pos="457200" algn="l"/>
              </a:tabLst>
            </a:pPr>
            <a:r>
              <a:rPr lang="en-US" dirty="0" smtClean="0"/>
              <a:t>(Hint: Think more about cell reproduction and less about immune system)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704850" lvl="1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52" y="134999"/>
            <a:ext cx="8229600" cy="1143000"/>
          </a:xfrm>
        </p:spPr>
        <p:txBody>
          <a:bodyPr/>
          <a:lstStyle/>
          <a:p>
            <a:r>
              <a:rPr lang="en-US" dirty="0" smtClean="0"/>
              <a:t>How mutations affect hyperproliferation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65049" y="5993287"/>
            <a:ext cx="344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Tumor suppressors OFF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3654153" y="3791414"/>
            <a:ext cx="1994356" cy="2192991"/>
            <a:chOff x="3654153" y="3806658"/>
            <a:chExt cx="1994356" cy="2192991"/>
          </a:xfrm>
        </p:grpSpPr>
        <p:sp>
          <p:nvSpPr>
            <p:cNvPr id="8" name="TextBox 7"/>
            <p:cNvSpPr txBox="1"/>
            <p:nvPr/>
          </p:nvSpPr>
          <p:spPr>
            <a:xfrm>
              <a:off x="3654153" y="3806658"/>
              <a:ext cx="19943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Healthy tissue</a:t>
              </a:r>
              <a:endParaRPr lang="en-US" sz="2400" b="1" dirty="0">
                <a:latin typeface="+mj-lt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latin typeface="+mj-lt"/>
                </a:rPr>
                <a:t>50% Growth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>
                  <a:latin typeface="+mj-lt"/>
                </a:rPr>
                <a:t>5</a:t>
              </a:r>
              <a:r>
                <a:rPr lang="en-US" b="1" dirty="0" smtClean="0">
                  <a:latin typeface="+mj-lt"/>
                </a:rPr>
                <a:t>0% Death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245694" y="4971961"/>
              <a:ext cx="1088694" cy="1027688"/>
              <a:chOff x="5306843" y="1509238"/>
              <a:chExt cx="3025434" cy="2894459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696" y="20251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9378" y="2177567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8575" y="3309057"/>
                <a:ext cx="595889" cy="425635"/>
              </a:xfrm>
              <a:prstGeom prst="rect">
                <a:avLst/>
              </a:prstGeom>
            </p:spPr>
          </p:pic>
          <p:sp>
            <p:nvSpPr>
              <p:cNvPr id="65" name="Oval 64"/>
              <p:cNvSpPr/>
              <p:nvPr/>
            </p:nvSpPr>
            <p:spPr>
              <a:xfrm>
                <a:off x="5306843" y="1509238"/>
                <a:ext cx="3025434" cy="289445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 w="57150" cmpd="sng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4751" y="239038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1572" y="239490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9516" y="2025659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433" y="252411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4058" y="166508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4120" y="1873502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4258" y="172159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5625" y="225087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7680" y="259741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0639" y="278704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7460" y="279156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7321" y="2920770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568" y="299407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4750" y="3199811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1571" y="3204328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583" y="3546354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7679" y="3406845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2711" y="3638043"/>
                <a:ext cx="595889" cy="42563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1815" y="3735831"/>
                <a:ext cx="595889" cy="425635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107729" y="1662735"/>
            <a:ext cx="2152586" cy="1858876"/>
            <a:chOff x="6107729" y="1662735"/>
            <a:chExt cx="2152586" cy="1858876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107729" y="3521611"/>
              <a:ext cx="215258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/>
            <p:cNvSpPr/>
            <p:nvPr/>
          </p:nvSpPr>
          <p:spPr>
            <a:xfrm>
              <a:off x="6157742" y="1847401"/>
              <a:ext cx="1904800" cy="1674209"/>
            </a:xfrm>
            <a:custGeom>
              <a:avLst/>
              <a:gdLst>
                <a:gd name="connsiteX0" fmla="*/ 0 w 2795366"/>
                <a:gd name="connsiteY0" fmla="*/ 2363384 h 2363384"/>
                <a:gd name="connsiteX1" fmla="*/ 711895 w 2795366"/>
                <a:gd name="connsiteY1" fmla="*/ 727663 h 2363384"/>
                <a:gd name="connsiteX2" fmla="*/ 2558973 w 2795366"/>
                <a:gd name="connsiteY2" fmla="*/ 73375 h 2363384"/>
                <a:gd name="connsiteX3" fmla="*/ 2770618 w 2795366"/>
                <a:gd name="connsiteY3" fmla="*/ 15643 h 236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5366" h="2363384">
                  <a:moveTo>
                    <a:pt x="0" y="2363384"/>
                  </a:moveTo>
                  <a:cubicBezTo>
                    <a:pt x="142700" y="1736357"/>
                    <a:pt x="285400" y="1109331"/>
                    <a:pt x="711895" y="727663"/>
                  </a:cubicBezTo>
                  <a:cubicBezTo>
                    <a:pt x="1138390" y="345995"/>
                    <a:pt x="2215853" y="192045"/>
                    <a:pt x="2558973" y="73375"/>
                  </a:cubicBezTo>
                  <a:cubicBezTo>
                    <a:pt x="2902093" y="-45295"/>
                    <a:pt x="2770618" y="15643"/>
                    <a:pt x="2770618" y="15643"/>
                  </a:cubicBezTo>
                </a:path>
              </a:pathLst>
            </a:custGeom>
            <a:ln w="444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176132" y="2790347"/>
              <a:ext cx="1790208" cy="731264"/>
            </a:xfrm>
            <a:custGeom>
              <a:avLst/>
              <a:gdLst>
                <a:gd name="connsiteX0" fmla="*/ 850 w 1790208"/>
                <a:gd name="connsiteY0" fmla="*/ 731264 h 731264"/>
                <a:gd name="connsiteX1" fmla="*/ 850 w 1790208"/>
                <a:gd name="connsiteY1" fmla="*/ 731264 h 731264"/>
                <a:gd name="connsiteX2" fmla="*/ 58572 w 1790208"/>
                <a:gd name="connsiteY2" fmla="*/ 230926 h 731264"/>
                <a:gd name="connsiteX3" fmla="*/ 97052 w 1790208"/>
                <a:gd name="connsiteY3" fmla="*/ 173194 h 731264"/>
                <a:gd name="connsiteX4" fmla="*/ 116293 w 1790208"/>
                <a:gd name="connsiteY4" fmla="*/ 115463 h 731264"/>
                <a:gd name="connsiteX5" fmla="*/ 154774 w 1790208"/>
                <a:gd name="connsiteY5" fmla="*/ 57732 h 731264"/>
                <a:gd name="connsiteX6" fmla="*/ 270216 w 1790208"/>
                <a:gd name="connsiteY6" fmla="*/ 0 h 731264"/>
                <a:gd name="connsiteX7" fmla="*/ 366418 w 1790208"/>
                <a:gd name="connsiteY7" fmla="*/ 19244 h 731264"/>
                <a:gd name="connsiteX8" fmla="*/ 385658 w 1790208"/>
                <a:gd name="connsiteY8" fmla="*/ 76975 h 731264"/>
                <a:gd name="connsiteX9" fmla="*/ 424139 w 1790208"/>
                <a:gd name="connsiteY9" fmla="*/ 134707 h 731264"/>
                <a:gd name="connsiteX10" fmla="*/ 443380 w 1790208"/>
                <a:gd name="connsiteY10" fmla="*/ 192438 h 731264"/>
                <a:gd name="connsiteX11" fmla="*/ 501101 w 1790208"/>
                <a:gd name="connsiteY11" fmla="*/ 230926 h 731264"/>
                <a:gd name="connsiteX12" fmla="*/ 597303 w 1790208"/>
                <a:gd name="connsiteY12" fmla="*/ 327144 h 731264"/>
                <a:gd name="connsiteX13" fmla="*/ 655024 w 1790208"/>
                <a:gd name="connsiteY13" fmla="*/ 384876 h 731264"/>
                <a:gd name="connsiteX14" fmla="*/ 712745 w 1790208"/>
                <a:gd name="connsiteY14" fmla="*/ 404120 h 731264"/>
                <a:gd name="connsiteX15" fmla="*/ 828188 w 1790208"/>
                <a:gd name="connsiteY15" fmla="*/ 481095 h 731264"/>
                <a:gd name="connsiteX16" fmla="*/ 943630 w 1790208"/>
                <a:gd name="connsiteY16" fmla="*/ 519582 h 731264"/>
                <a:gd name="connsiteX17" fmla="*/ 1116794 w 1790208"/>
                <a:gd name="connsiteY17" fmla="*/ 558070 h 731264"/>
                <a:gd name="connsiteX18" fmla="*/ 1193755 w 1790208"/>
                <a:gd name="connsiteY18" fmla="*/ 577313 h 731264"/>
                <a:gd name="connsiteX19" fmla="*/ 1386159 w 1790208"/>
                <a:gd name="connsiteY19" fmla="*/ 596557 h 731264"/>
                <a:gd name="connsiteX20" fmla="*/ 1790208 w 1790208"/>
                <a:gd name="connsiteY20" fmla="*/ 615801 h 731264"/>
                <a:gd name="connsiteX21" fmla="*/ 1751727 w 1790208"/>
                <a:gd name="connsiteY21" fmla="*/ 615801 h 73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0208" h="731264">
                  <a:moveTo>
                    <a:pt x="850" y="731264"/>
                  </a:moveTo>
                  <a:lnTo>
                    <a:pt x="850" y="731264"/>
                  </a:lnTo>
                  <a:cubicBezTo>
                    <a:pt x="1811" y="712039"/>
                    <a:pt x="-14110" y="339972"/>
                    <a:pt x="58572" y="230926"/>
                  </a:cubicBezTo>
                  <a:cubicBezTo>
                    <a:pt x="71399" y="211682"/>
                    <a:pt x="86711" y="193880"/>
                    <a:pt x="97052" y="173194"/>
                  </a:cubicBezTo>
                  <a:cubicBezTo>
                    <a:pt x="106122" y="155050"/>
                    <a:pt x="107223" y="133606"/>
                    <a:pt x="116293" y="115463"/>
                  </a:cubicBezTo>
                  <a:cubicBezTo>
                    <a:pt x="126634" y="94777"/>
                    <a:pt x="138422" y="74087"/>
                    <a:pt x="154774" y="57732"/>
                  </a:cubicBezTo>
                  <a:cubicBezTo>
                    <a:pt x="192072" y="20427"/>
                    <a:pt x="223267" y="15653"/>
                    <a:pt x="270216" y="0"/>
                  </a:cubicBezTo>
                  <a:cubicBezTo>
                    <a:pt x="302283" y="6415"/>
                    <a:pt x="339209" y="1102"/>
                    <a:pt x="366418" y="19244"/>
                  </a:cubicBezTo>
                  <a:cubicBezTo>
                    <a:pt x="383295" y="30497"/>
                    <a:pt x="376588" y="58832"/>
                    <a:pt x="385658" y="76975"/>
                  </a:cubicBezTo>
                  <a:cubicBezTo>
                    <a:pt x="395999" y="97661"/>
                    <a:pt x="413798" y="114021"/>
                    <a:pt x="424139" y="134707"/>
                  </a:cubicBezTo>
                  <a:cubicBezTo>
                    <a:pt x="433209" y="152850"/>
                    <a:pt x="430710" y="176598"/>
                    <a:pt x="443380" y="192438"/>
                  </a:cubicBezTo>
                  <a:cubicBezTo>
                    <a:pt x="457825" y="210497"/>
                    <a:pt x="481861" y="218097"/>
                    <a:pt x="501101" y="230926"/>
                  </a:cubicBezTo>
                  <a:cubicBezTo>
                    <a:pt x="571652" y="336770"/>
                    <a:pt x="501098" y="246958"/>
                    <a:pt x="597303" y="327144"/>
                  </a:cubicBezTo>
                  <a:cubicBezTo>
                    <a:pt x="618207" y="344567"/>
                    <a:pt x="632383" y="369779"/>
                    <a:pt x="655024" y="384876"/>
                  </a:cubicBezTo>
                  <a:cubicBezTo>
                    <a:pt x="671898" y="396128"/>
                    <a:pt x="695017" y="394269"/>
                    <a:pt x="712745" y="404120"/>
                  </a:cubicBezTo>
                  <a:cubicBezTo>
                    <a:pt x="753174" y="426584"/>
                    <a:pt x="784311" y="466467"/>
                    <a:pt x="828188" y="481095"/>
                  </a:cubicBezTo>
                  <a:cubicBezTo>
                    <a:pt x="866669" y="493924"/>
                    <a:pt x="904279" y="509742"/>
                    <a:pt x="943630" y="519582"/>
                  </a:cubicBezTo>
                  <a:cubicBezTo>
                    <a:pt x="1131296" y="566507"/>
                    <a:pt x="896991" y="509217"/>
                    <a:pt x="1116794" y="558070"/>
                  </a:cubicBezTo>
                  <a:cubicBezTo>
                    <a:pt x="1142608" y="563807"/>
                    <a:pt x="1167577" y="573573"/>
                    <a:pt x="1193755" y="577313"/>
                  </a:cubicBezTo>
                  <a:cubicBezTo>
                    <a:pt x="1257562" y="586430"/>
                    <a:pt x="1321947" y="590972"/>
                    <a:pt x="1386159" y="596557"/>
                  </a:cubicBezTo>
                  <a:cubicBezTo>
                    <a:pt x="1652678" y="619737"/>
                    <a:pt x="1573992" y="615801"/>
                    <a:pt x="1790208" y="615801"/>
                  </a:cubicBezTo>
                  <a:lnTo>
                    <a:pt x="1751727" y="615801"/>
                  </a:lnTo>
                </a:path>
              </a:pathLst>
            </a:custGeom>
            <a:ln w="4445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6118499" y="1847401"/>
              <a:ext cx="0" cy="16742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600415" y="1662735"/>
              <a:ext cx="928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Growth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217151" y="2958135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84807"/>
                  </a:solidFill>
                </a:rPr>
                <a:t>Death</a:t>
              </a:r>
              <a:endParaRPr lang="en-US" dirty="0">
                <a:solidFill>
                  <a:srgbClr val="984807"/>
                </a:solidFill>
              </a:endParaRPr>
            </a:p>
          </p:txBody>
        </p:sp>
      </p:grpSp>
      <p:sp>
        <p:nvSpPr>
          <p:cNvPr id="117" name="Freeform 116"/>
          <p:cNvSpPr/>
          <p:nvPr/>
        </p:nvSpPr>
        <p:spPr>
          <a:xfrm>
            <a:off x="3615269" y="2599265"/>
            <a:ext cx="1930400" cy="990600"/>
          </a:xfrm>
          <a:custGeom>
            <a:avLst/>
            <a:gdLst>
              <a:gd name="connsiteX0" fmla="*/ 0 w 1930400"/>
              <a:gd name="connsiteY0" fmla="*/ 990600 h 990600"/>
              <a:gd name="connsiteX1" fmla="*/ 0 w 1930400"/>
              <a:gd name="connsiteY1" fmla="*/ 990600 h 990600"/>
              <a:gd name="connsiteX2" fmla="*/ 16933 w 1930400"/>
              <a:gd name="connsiteY2" fmla="*/ 838200 h 990600"/>
              <a:gd name="connsiteX3" fmla="*/ 33866 w 1930400"/>
              <a:gd name="connsiteY3" fmla="*/ 787400 h 990600"/>
              <a:gd name="connsiteX4" fmla="*/ 42333 w 1930400"/>
              <a:gd name="connsiteY4" fmla="*/ 753533 h 990600"/>
              <a:gd name="connsiteX5" fmla="*/ 50800 w 1930400"/>
              <a:gd name="connsiteY5" fmla="*/ 711200 h 990600"/>
              <a:gd name="connsiteX6" fmla="*/ 59266 w 1930400"/>
              <a:gd name="connsiteY6" fmla="*/ 685800 h 990600"/>
              <a:gd name="connsiteX7" fmla="*/ 67733 w 1930400"/>
              <a:gd name="connsiteY7" fmla="*/ 651933 h 990600"/>
              <a:gd name="connsiteX8" fmla="*/ 84666 w 1930400"/>
              <a:gd name="connsiteY8" fmla="*/ 601133 h 990600"/>
              <a:gd name="connsiteX9" fmla="*/ 101600 w 1930400"/>
              <a:gd name="connsiteY9" fmla="*/ 575733 h 990600"/>
              <a:gd name="connsiteX10" fmla="*/ 127000 w 1930400"/>
              <a:gd name="connsiteY10" fmla="*/ 533400 h 990600"/>
              <a:gd name="connsiteX11" fmla="*/ 135466 w 1930400"/>
              <a:gd name="connsiteY11" fmla="*/ 508000 h 990600"/>
              <a:gd name="connsiteX12" fmla="*/ 152400 w 1930400"/>
              <a:gd name="connsiteY12" fmla="*/ 482600 h 990600"/>
              <a:gd name="connsiteX13" fmla="*/ 160866 w 1930400"/>
              <a:gd name="connsiteY13" fmla="*/ 457200 h 990600"/>
              <a:gd name="connsiteX14" fmla="*/ 177800 w 1930400"/>
              <a:gd name="connsiteY14" fmla="*/ 431800 h 990600"/>
              <a:gd name="connsiteX15" fmla="*/ 194733 w 1930400"/>
              <a:gd name="connsiteY15" fmla="*/ 372533 h 990600"/>
              <a:gd name="connsiteX16" fmla="*/ 228600 w 1930400"/>
              <a:gd name="connsiteY16" fmla="*/ 321733 h 990600"/>
              <a:gd name="connsiteX17" fmla="*/ 254000 w 1930400"/>
              <a:gd name="connsiteY17" fmla="*/ 279400 h 990600"/>
              <a:gd name="connsiteX18" fmla="*/ 321733 w 1930400"/>
              <a:gd name="connsiteY18" fmla="*/ 194733 h 990600"/>
              <a:gd name="connsiteX19" fmla="*/ 347133 w 1930400"/>
              <a:gd name="connsiteY19" fmla="*/ 186267 h 990600"/>
              <a:gd name="connsiteX20" fmla="*/ 381000 w 1930400"/>
              <a:gd name="connsiteY20" fmla="*/ 152400 h 990600"/>
              <a:gd name="connsiteX21" fmla="*/ 448733 w 1930400"/>
              <a:gd name="connsiteY21" fmla="*/ 127000 h 990600"/>
              <a:gd name="connsiteX22" fmla="*/ 499533 w 1930400"/>
              <a:gd name="connsiteY22" fmla="*/ 110067 h 990600"/>
              <a:gd name="connsiteX23" fmla="*/ 524933 w 1930400"/>
              <a:gd name="connsiteY23" fmla="*/ 101600 h 990600"/>
              <a:gd name="connsiteX24" fmla="*/ 550333 w 1930400"/>
              <a:gd name="connsiteY24" fmla="*/ 93133 h 990600"/>
              <a:gd name="connsiteX25" fmla="*/ 626533 w 1930400"/>
              <a:gd name="connsiteY25" fmla="*/ 76200 h 990600"/>
              <a:gd name="connsiteX26" fmla="*/ 660400 w 1930400"/>
              <a:gd name="connsiteY26" fmla="*/ 67733 h 990600"/>
              <a:gd name="connsiteX27" fmla="*/ 736600 w 1930400"/>
              <a:gd name="connsiteY27" fmla="*/ 59267 h 990600"/>
              <a:gd name="connsiteX28" fmla="*/ 795866 w 1930400"/>
              <a:gd name="connsiteY28" fmla="*/ 42333 h 990600"/>
              <a:gd name="connsiteX29" fmla="*/ 863600 w 1930400"/>
              <a:gd name="connsiteY29" fmla="*/ 25400 h 990600"/>
              <a:gd name="connsiteX30" fmla="*/ 965200 w 1930400"/>
              <a:gd name="connsiteY30" fmla="*/ 16933 h 990600"/>
              <a:gd name="connsiteX31" fmla="*/ 1295400 w 1930400"/>
              <a:gd name="connsiteY31" fmla="*/ 0 h 990600"/>
              <a:gd name="connsiteX32" fmla="*/ 1803400 w 1930400"/>
              <a:gd name="connsiteY32" fmla="*/ 8467 h 990600"/>
              <a:gd name="connsiteX33" fmla="*/ 1888066 w 1930400"/>
              <a:gd name="connsiteY33" fmla="*/ 25400 h 990600"/>
              <a:gd name="connsiteX34" fmla="*/ 1913466 w 1930400"/>
              <a:gd name="connsiteY34" fmla="*/ 25400 h 990600"/>
              <a:gd name="connsiteX35" fmla="*/ 1930400 w 1930400"/>
              <a:gd name="connsiteY35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30400" h="990600">
                <a:moveTo>
                  <a:pt x="0" y="990600"/>
                </a:moveTo>
                <a:lnTo>
                  <a:pt x="0" y="990600"/>
                </a:lnTo>
                <a:cubicBezTo>
                  <a:pt x="2230" y="966073"/>
                  <a:pt x="9207" y="871681"/>
                  <a:pt x="16933" y="838200"/>
                </a:cubicBezTo>
                <a:cubicBezTo>
                  <a:pt x="20947" y="820808"/>
                  <a:pt x="28222" y="804333"/>
                  <a:pt x="33866" y="787400"/>
                </a:cubicBezTo>
                <a:cubicBezTo>
                  <a:pt x="37546" y="776361"/>
                  <a:pt x="39809" y="764892"/>
                  <a:pt x="42333" y="753533"/>
                </a:cubicBezTo>
                <a:cubicBezTo>
                  <a:pt x="45455" y="739485"/>
                  <a:pt x="47310" y="725161"/>
                  <a:pt x="50800" y="711200"/>
                </a:cubicBezTo>
                <a:cubicBezTo>
                  <a:pt x="52964" y="702542"/>
                  <a:pt x="56814" y="694381"/>
                  <a:pt x="59266" y="685800"/>
                </a:cubicBezTo>
                <a:cubicBezTo>
                  <a:pt x="62463" y="674611"/>
                  <a:pt x="64389" y="663079"/>
                  <a:pt x="67733" y="651933"/>
                </a:cubicBezTo>
                <a:cubicBezTo>
                  <a:pt x="72862" y="634836"/>
                  <a:pt x="74765" y="615984"/>
                  <a:pt x="84666" y="601133"/>
                </a:cubicBezTo>
                <a:lnTo>
                  <a:pt x="101600" y="575733"/>
                </a:lnTo>
                <a:cubicBezTo>
                  <a:pt x="125583" y="503780"/>
                  <a:pt x="92134" y="591509"/>
                  <a:pt x="127000" y="533400"/>
                </a:cubicBezTo>
                <a:cubicBezTo>
                  <a:pt x="131592" y="525747"/>
                  <a:pt x="131475" y="515982"/>
                  <a:pt x="135466" y="508000"/>
                </a:cubicBezTo>
                <a:cubicBezTo>
                  <a:pt x="140017" y="498898"/>
                  <a:pt x="146755" y="491067"/>
                  <a:pt x="152400" y="482600"/>
                </a:cubicBezTo>
                <a:cubicBezTo>
                  <a:pt x="155222" y="474133"/>
                  <a:pt x="156875" y="465182"/>
                  <a:pt x="160866" y="457200"/>
                </a:cubicBezTo>
                <a:cubicBezTo>
                  <a:pt x="165417" y="448098"/>
                  <a:pt x="173792" y="441153"/>
                  <a:pt x="177800" y="431800"/>
                </a:cubicBezTo>
                <a:cubicBezTo>
                  <a:pt x="186025" y="412607"/>
                  <a:pt x="184431" y="391077"/>
                  <a:pt x="194733" y="372533"/>
                </a:cubicBezTo>
                <a:cubicBezTo>
                  <a:pt x="204617" y="354743"/>
                  <a:pt x="228600" y="321733"/>
                  <a:pt x="228600" y="321733"/>
                </a:cubicBezTo>
                <a:cubicBezTo>
                  <a:pt x="244788" y="273166"/>
                  <a:pt x="226106" y="316592"/>
                  <a:pt x="254000" y="279400"/>
                </a:cubicBezTo>
                <a:cubicBezTo>
                  <a:pt x="262832" y="267624"/>
                  <a:pt x="300061" y="201956"/>
                  <a:pt x="321733" y="194733"/>
                </a:cubicBezTo>
                <a:lnTo>
                  <a:pt x="347133" y="186267"/>
                </a:lnTo>
                <a:cubicBezTo>
                  <a:pt x="358422" y="174978"/>
                  <a:pt x="365854" y="157449"/>
                  <a:pt x="381000" y="152400"/>
                </a:cubicBezTo>
                <a:cubicBezTo>
                  <a:pt x="456512" y="127228"/>
                  <a:pt x="337330" y="167509"/>
                  <a:pt x="448733" y="127000"/>
                </a:cubicBezTo>
                <a:cubicBezTo>
                  <a:pt x="465508" y="120900"/>
                  <a:pt x="482600" y="115711"/>
                  <a:pt x="499533" y="110067"/>
                </a:cubicBezTo>
                <a:lnTo>
                  <a:pt x="524933" y="101600"/>
                </a:lnTo>
                <a:cubicBezTo>
                  <a:pt x="533400" y="98778"/>
                  <a:pt x="541675" y="95297"/>
                  <a:pt x="550333" y="93133"/>
                </a:cubicBezTo>
                <a:cubicBezTo>
                  <a:pt x="632965" y="72477"/>
                  <a:pt x="529748" y="97709"/>
                  <a:pt x="626533" y="76200"/>
                </a:cubicBezTo>
                <a:cubicBezTo>
                  <a:pt x="637892" y="73676"/>
                  <a:pt x="648899" y="69502"/>
                  <a:pt x="660400" y="67733"/>
                </a:cubicBezTo>
                <a:cubicBezTo>
                  <a:pt x="685659" y="63847"/>
                  <a:pt x="711200" y="62089"/>
                  <a:pt x="736600" y="59267"/>
                </a:cubicBezTo>
                <a:cubicBezTo>
                  <a:pt x="797481" y="38973"/>
                  <a:pt x="721474" y="63588"/>
                  <a:pt x="795866" y="42333"/>
                </a:cubicBezTo>
                <a:cubicBezTo>
                  <a:pt x="830454" y="32451"/>
                  <a:pt x="819714" y="30563"/>
                  <a:pt x="863600" y="25400"/>
                </a:cubicBezTo>
                <a:cubicBezTo>
                  <a:pt x="897351" y="21429"/>
                  <a:pt x="931316" y="19539"/>
                  <a:pt x="965200" y="16933"/>
                </a:cubicBezTo>
                <a:cubicBezTo>
                  <a:pt x="1126023" y="4562"/>
                  <a:pt x="1094320" y="8043"/>
                  <a:pt x="1295400" y="0"/>
                </a:cubicBezTo>
                <a:cubicBezTo>
                  <a:pt x="1464733" y="2822"/>
                  <a:pt x="1634198" y="1215"/>
                  <a:pt x="1803400" y="8467"/>
                </a:cubicBezTo>
                <a:cubicBezTo>
                  <a:pt x="1832154" y="9699"/>
                  <a:pt x="1859620" y="21024"/>
                  <a:pt x="1888066" y="25400"/>
                </a:cubicBezTo>
                <a:cubicBezTo>
                  <a:pt x="1896434" y="26687"/>
                  <a:pt x="1904999" y="25400"/>
                  <a:pt x="1913466" y="25400"/>
                </a:cubicBezTo>
                <a:lnTo>
                  <a:pt x="1930400" y="0"/>
                </a:lnTo>
              </a:path>
            </a:pathLst>
          </a:custGeom>
          <a:ln w="4445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544611" y="1847402"/>
            <a:ext cx="2143276" cy="1674210"/>
            <a:chOff x="3544611" y="1847402"/>
            <a:chExt cx="2143276" cy="167421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555381" y="1847402"/>
              <a:ext cx="0" cy="16742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544611" y="3521611"/>
              <a:ext cx="214327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730625" y="2119868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Death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674537" y="2622469"/>
              <a:ext cx="928672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Growth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615269" y="2536151"/>
              <a:ext cx="1913488" cy="939030"/>
            </a:xfrm>
            <a:custGeom>
              <a:avLst/>
              <a:gdLst>
                <a:gd name="connsiteX0" fmla="*/ 0 w 1913488"/>
                <a:gd name="connsiteY0" fmla="*/ 1032933 h 1032933"/>
                <a:gd name="connsiteX1" fmla="*/ 0 w 1913488"/>
                <a:gd name="connsiteY1" fmla="*/ 1032933 h 1032933"/>
                <a:gd name="connsiteX2" fmla="*/ 8466 w 1913488"/>
                <a:gd name="connsiteY2" fmla="*/ 905933 h 1032933"/>
                <a:gd name="connsiteX3" fmla="*/ 25400 w 1913488"/>
                <a:gd name="connsiteY3" fmla="*/ 846667 h 1032933"/>
                <a:gd name="connsiteX4" fmla="*/ 33866 w 1913488"/>
                <a:gd name="connsiteY4" fmla="*/ 762000 h 1032933"/>
                <a:gd name="connsiteX5" fmla="*/ 50800 w 1913488"/>
                <a:gd name="connsiteY5" fmla="*/ 736600 h 1032933"/>
                <a:gd name="connsiteX6" fmla="*/ 59266 w 1913488"/>
                <a:gd name="connsiteY6" fmla="*/ 702733 h 1032933"/>
                <a:gd name="connsiteX7" fmla="*/ 76200 w 1913488"/>
                <a:gd name="connsiteY7" fmla="*/ 618067 h 1032933"/>
                <a:gd name="connsiteX8" fmla="*/ 84666 w 1913488"/>
                <a:gd name="connsiteY8" fmla="*/ 592667 h 1032933"/>
                <a:gd name="connsiteX9" fmla="*/ 101600 w 1913488"/>
                <a:gd name="connsiteY9" fmla="*/ 567267 h 1032933"/>
                <a:gd name="connsiteX10" fmla="*/ 135466 w 1913488"/>
                <a:gd name="connsiteY10" fmla="*/ 465667 h 1032933"/>
                <a:gd name="connsiteX11" fmla="*/ 143933 w 1913488"/>
                <a:gd name="connsiteY11" fmla="*/ 440267 h 1032933"/>
                <a:gd name="connsiteX12" fmla="*/ 152400 w 1913488"/>
                <a:gd name="connsiteY12" fmla="*/ 414867 h 1032933"/>
                <a:gd name="connsiteX13" fmla="*/ 169333 w 1913488"/>
                <a:gd name="connsiteY13" fmla="*/ 397933 h 1032933"/>
                <a:gd name="connsiteX14" fmla="*/ 194733 w 1913488"/>
                <a:gd name="connsiteY14" fmla="*/ 347133 h 1032933"/>
                <a:gd name="connsiteX15" fmla="*/ 203200 w 1913488"/>
                <a:gd name="connsiteY15" fmla="*/ 321733 h 1032933"/>
                <a:gd name="connsiteX16" fmla="*/ 228600 w 1913488"/>
                <a:gd name="connsiteY16" fmla="*/ 304800 h 1032933"/>
                <a:gd name="connsiteX17" fmla="*/ 262466 w 1913488"/>
                <a:gd name="connsiteY17" fmla="*/ 254000 h 1032933"/>
                <a:gd name="connsiteX18" fmla="*/ 431800 w 1913488"/>
                <a:gd name="connsiteY18" fmla="*/ 228600 h 1032933"/>
                <a:gd name="connsiteX19" fmla="*/ 499533 w 1913488"/>
                <a:gd name="connsiteY19" fmla="*/ 211667 h 1032933"/>
                <a:gd name="connsiteX20" fmla="*/ 541866 w 1913488"/>
                <a:gd name="connsiteY20" fmla="*/ 186267 h 1032933"/>
                <a:gd name="connsiteX21" fmla="*/ 558800 w 1913488"/>
                <a:gd name="connsiteY21" fmla="*/ 169333 h 1032933"/>
                <a:gd name="connsiteX22" fmla="*/ 618066 w 1913488"/>
                <a:gd name="connsiteY22" fmla="*/ 143933 h 1032933"/>
                <a:gd name="connsiteX23" fmla="*/ 635000 w 1913488"/>
                <a:gd name="connsiteY23" fmla="*/ 127000 h 1032933"/>
                <a:gd name="connsiteX24" fmla="*/ 685800 w 1913488"/>
                <a:gd name="connsiteY24" fmla="*/ 110067 h 1032933"/>
                <a:gd name="connsiteX25" fmla="*/ 753533 w 1913488"/>
                <a:gd name="connsiteY25" fmla="*/ 76200 h 1032933"/>
                <a:gd name="connsiteX26" fmla="*/ 778933 w 1913488"/>
                <a:gd name="connsiteY26" fmla="*/ 67733 h 1032933"/>
                <a:gd name="connsiteX27" fmla="*/ 804333 w 1913488"/>
                <a:gd name="connsiteY27" fmla="*/ 59267 h 1032933"/>
                <a:gd name="connsiteX28" fmla="*/ 1117600 w 1913488"/>
                <a:gd name="connsiteY28" fmla="*/ 42333 h 1032933"/>
                <a:gd name="connsiteX29" fmla="*/ 1329266 w 1913488"/>
                <a:gd name="connsiteY29" fmla="*/ 25400 h 1032933"/>
                <a:gd name="connsiteX30" fmla="*/ 1397000 w 1913488"/>
                <a:gd name="connsiteY30" fmla="*/ 8467 h 1032933"/>
                <a:gd name="connsiteX31" fmla="*/ 1600200 w 1913488"/>
                <a:gd name="connsiteY31" fmla="*/ 33867 h 1032933"/>
                <a:gd name="connsiteX32" fmla="*/ 1659466 w 1913488"/>
                <a:gd name="connsiteY32" fmla="*/ 50800 h 1032933"/>
                <a:gd name="connsiteX33" fmla="*/ 1710266 w 1913488"/>
                <a:gd name="connsiteY33" fmla="*/ 67733 h 1032933"/>
                <a:gd name="connsiteX34" fmla="*/ 1879600 w 1913488"/>
                <a:gd name="connsiteY34" fmla="*/ 59267 h 1032933"/>
                <a:gd name="connsiteX35" fmla="*/ 1905000 w 1913488"/>
                <a:gd name="connsiteY35" fmla="*/ 50800 h 1032933"/>
                <a:gd name="connsiteX36" fmla="*/ 1913466 w 1913488"/>
                <a:gd name="connsiteY36" fmla="*/ 16933 h 1032933"/>
                <a:gd name="connsiteX37" fmla="*/ 1888066 w 1913488"/>
                <a:gd name="connsiteY37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3488" h="1032933">
                  <a:moveTo>
                    <a:pt x="0" y="1032933"/>
                  </a:moveTo>
                  <a:lnTo>
                    <a:pt x="0" y="1032933"/>
                  </a:lnTo>
                  <a:cubicBezTo>
                    <a:pt x="2822" y="990600"/>
                    <a:pt x="4025" y="948127"/>
                    <a:pt x="8466" y="905933"/>
                  </a:cubicBezTo>
                  <a:cubicBezTo>
                    <a:pt x="10101" y="890397"/>
                    <a:pt x="20153" y="862407"/>
                    <a:pt x="25400" y="846667"/>
                  </a:cubicBezTo>
                  <a:cubicBezTo>
                    <a:pt x="28222" y="818445"/>
                    <a:pt x="27488" y="789637"/>
                    <a:pt x="33866" y="762000"/>
                  </a:cubicBezTo>
                  <a:cubicBezTo>
                    <a:pt x="36154" y="752085"/>
                    <a:pt x="46792" y="745953"/>
                    <a:pt x="50800" y="736600"/>
                  </a:cubicBezTo>
                  <a:cubicBezTo>
                    <a:pt x="55384" y="725904"/>
                    <a:pt x="56984" y="714143"/>
                    <a:pt x="59266" y="702733"/>
                  </a:cubicBezTo>
                  <a:cubicBezTo>
                    <a:pt x="70355" y="647285"/>
                    <a:pt x="63088" y="663958"/>
                    <a:pt x="76200" y="618067"/>
                  </a:cubicBezTo>
                  <a:cubicBezTo>
                    <a:pt x="78652" y="609486"/>
                    <a:pt x="80675" y="600649"/>
                    <a:pt x="84666" y="592667"/>
                  </a:cubicBezTo>
                  <a:cubicBezTo>
                    <a:pt x="89217" y="583565"/>
                    <a:pt x="95955" y="575734"/>
                    <a:pt x="101600" y="567267"/>
                  </a:cubicBezTo>
                  <a:lnTo>
                    <a:pt x="135466" y="465667"/>
                  </a:lnTo>
                  <a:lnTo>
                    <a:pt x="143933" y="440267"/>
                  </a:lnTo>
                  <a:cubicBezTo>
                    <a:pt x="146755" y="431800"/>
                    <a:pt x="146089" y="421178"/>
                    <a:pt x="152400" y="414867"/>
                  </a:cubicBezTo>
                  <a:lnTo>
                    <a:pt x="169333" y="397933"/>
                  </a:lnTo>
                  <a:cubicBezTo>
                    <a:pt x="190615" y="334089"/>
                    <a:pt x="161907" y="412785"/>
                    <a:pt x="194733" y="347133"/>
                  </a:cubicBezTo>
                  <a:cubicBezTo>
                    <a:pt x="198724" y="339151"/>
                    <a:pt x="197625" y="328702"/>
                    <a:pt x="203200" y="321733"/>
                  </a:cubicBezTo>
                  <a:cubicBezTo>
                    <a:pt x="209557" y="313787"/>
                    <a:pt x="220133" y="310444"/>
                    <a:pt x="228600" y="304800"/>
                  </a:cubicBezTo>
                  <a:cubicBezTo>
                    <a:pt x="239889" y="287867"/>
                    <a:pt x="243159" y="260436"/>
                    <a:pt x="262466" y="254000"/>
                  </a:cubicBezTo>
                  <a:cubicBezTo>
                    <a:pt x="350845" y="224541"/>
                    <a:pt x="295462" y="238339"/>
                    <a:pt x="431800" y="228600"/>
                  </a:cubicBezTo>
                  <a:cubicBezTo>
                    <a:pt x="440899" y="226780"/>
                    <a:pt x="486519" y="219475"/>
                    <a:pt x="499533" y="211667"/>
                  </a:cubicBezTo>
                  <a:cubicBezTo>
                    <a:pt x="557642" y="176801"/>
                    <a:pt x="469913" y="210250"/>
                    <a:pt x="541866" y="186267"/>
                  </a:cubicBezTo>
                  <a:cubicBezTo>
                    <a:pt x="547511" y="180622"/>
                    <a:pt x="552158" y="173761"/>
                    <a:pt x="558800" y="169333"/>
                  </a:cubicBezTo>
                  <a:cubicBezTo>
                    <a:pt x="579723" y="155384"/>
                    <a:pt x="595490" y="151459"/>
                    <a:pt x="618066" y="143933"/>
                  </a:cubicBezTo>
                  <a:cubicBezTo>
                    <a:pt x="623711" y="138289"/>
                    <a:pt x="627860" y="130570"/>
                    <a:pt x="635000" y="127000"/>
                  </a:cubicBezTo>
                  <a:cubicBezTo>
                    <a:pt x="650965" y="119018"/>
                    <a:pt x="685800" y="110067"/>
                    <a:pt x="685800" y="110067"/>
                  </a:cubicBezTo>
                  <a:cubicBezTo>
                    <a:pt x="715354" y="80511"/>
                    <a:pt x="695160" y="95658"/>
                    <a:pt x="753533" y="76200"/>
                  </a:cubicBezTo>
                  <a:lnTo>
                    <a:pt x="778933" y="67733"/>
                  </a:lnTo>
                  <a:lnTo>
                    <a:pt x="804333" y="59267"/>
                  </a:lnTo>
                  <a:cubicBezTo>
                    <a:pt x="920811" y="20442"/>
                    <a:pt x="820731" y="51065"/>
                    <a:pt x="1117600" y="42333"/>
                  </a:cubicBezTo>
                  <a:cubicBezTo>
                    <a:pt x="1215319" y="17905"/>
                    <a:pt x="1107767" y="42439"/>
                    <a:pt x="1329266" y="25400"/>
                  </a:cubicBezTo>
                  <a:cubicBezTo>
                    <a:pt x="1355827" y="23357"/>
                    <a:pt x="1373156" y="16414"/>
                    <a:pt x="1397000" y="8467"/>
                  </a:cubicBezTo>
                  <a:cubicBezTo>
                    <a:pt x="1567235" y="17924"/>
                    <a:pt x="1501128" y="843"/>
                    <a:pt x="1600200" y="33867"/>
                  </a:cubicBezTo>
                  <a:cubicBezTo>
                    <a:pt x="1685524" y="62308"/>
                    <a:pt x="1553205" y="18921"/>
                    <a:pt x="1659466" y="50800"/>
                  </a:cubicBezTo>
                  <a:cubicBezTo>
                    <a:pt x="1676562" y="55929"/>
                    <a:pt x="1710266" y="67733"/>
                    <a:pt x="1710266" y="67733"/>
                  </a:cubicBezTo>
                  <a:cubicBezTo>
                    <a:pt x="1766711" y="64911"/>
                    <a:pt x="1823297" y="64163"/>
                    <a:pt x="1879600" y="59267"/>
                  </a:cubicBezTo>
                  <a:cubicBezTo>
                    <a:pt x="1888491" y="58494"/>
                    <a:pt x="1898689" y="57111"/>
                    <a:pt x="1905000" y="50800"/>
                  </a:cubicBezTo>
                  <a:cubicBezTo>
                    <a:pt x="1914358" y="41441"/>
                    <a:pt x="1913466" y="28405"/>
                    <a:pt x="1913466" y="16933"/>
                  </a:cubicBezTo>
                  <a:lnTo>
                    <a:pt x="1888066" y="0"/>
                  </a:lnTo>
                </a:path>
              </a:pathLst>
            </a:custGeom>
            <a:ln w="444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699831" y="5993287"/>
            <a:ext cx="207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Oncogenes ON</a:t>
            </a:r>
            <a:endParaRPr lang="en-US" sz="2400" b="1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42488" y="3667275"/>
            <a:ext cx="1842872" cy="2181631"/>
            <a:chOff x="6442488" y="3806658"/>
            <a:chExt cx="1842872" cy="2181631"/>
          </a:xfrm>
        </p:grpSpPr>
        <p:grpSp>
          <p:nvGrpSpPr>
            <p:cNvPr id="12" name="Group 11"/>
            <p:cNvGrpSpPr/>
            <p:nvPr/>
          </p:nvGrpSpPr>
          <p:grpSpPr>
            <a:xfrm>
              <a:off x="7134402" y="5353373"/>
              <a:ext cx="149899" cy="130834"/>
              <a:chOff x="4036908" y="2119855"/>
              <a:chExt cx="426541" cy="37737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45989" y="5360155"/>
              <a:ext cx="149899" cy="130834"/>
              <a:chOff x="4036908" y="2119855"/>
              <a:chExt cx="426541" cy="377373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088306" y="5435321"/>
              <a:ext cx="149899" cy="130834"/>
              <a:chOff x="4036908" y="2119855"/>
              <a:chExt cx="426541" cy="3773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282483" y="5427799"/>
              <a:ext cx="149899" cy="130834"/>
              <a:chOff x="4036908" y="2119855"/>
              <a:chExt cx="426541" cy="37737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245989" y="5493760"/>
              <a:ext cx="149899" cy="130834"/>
              <a:chOff x="4036908" y="2119855"/>
              <a:chExt cx="426541" cy="37737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442488" y="3806658"/>
              <a:ext cx="1842872" cy="2181631"/>
              <a:chOff x="6442488" y="3806658"/>
              <a:chExt cx="1842872" cy="21816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442488" y="3806658"/>
                <a:ext cx="184287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+mj-lt"/>
                  </a:rPr>
                  <a:t>Tumor tissue</a:t>
                </a:r>
                <a:endParaRPr lang="en-US" sz="2400" b="1" dirty="0">
                  <a:solidFill>
                    <a:srgbClr val="FF0000"/>
                  </a:solidFill>
                  <a:latin typeface="+mj-l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9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0% Growth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10% Death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815556" y="4984787"/>
                <a:ext cx="1063224" cy="1003502"/>
                <a:chOff x="5306843" y="1509238"/>
                <a:chExt cx="3025434" cy="2894459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696" y="2025167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9378" y="2177567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8575" y="3309057"/>
                  <a:ext cx="595889" cy="425635"/>
                </a:xfrm>
                <a:prstGeom prst="rect">
                  <a:avLst/>
                </a:prstGeom>
              </p:spPr>
            </p:pic>
            <p:sp>
              <p:nvSpPr>
                <p:cNvPr id="38" name="Oval 37"/>
                <p:cNvSpPr/>
                <p:nvPr/>
              </p:nvSpPr>
              <p:spPr>
                <a:xfrm>
                  <a:off x="5306843" y="1509238"/>
                  <a:ext cx="3025434" cy="289445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94751" y="239038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1572" y="239490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79516" y="2025659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21433" y="252411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74058" y="166508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94120" y="1873502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54258" y="172159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5625" y="2250875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7680" y="2597418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0639" y="278704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67460" y="279156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7321" y="292077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73568" y="2994078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4750" y="319981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78583" y="354635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57679" y="3406845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82711" y="3638043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31815" y="3735831"/>
                  <a:ext cx="595889" cy="42563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" name="Group 15"/>
            <p:cNvGrpSpPr/>
            <p:nvPr/>
          </p:nvGrpSpPr>
          <p:grpSpPr>
            <a:xfrm>
              <a:off x="7128575" y="5511849"/>
              <a:ext cx="149899" cy="130834"/>
              <a:chOff x="4036908" y="2119855"/>
              <a:chExt cx="426541" cy="37737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280975" y="5664249"/>
              <a:ext cx="149899" cy="130834"/>
              <a:chOff x="4036908" y="2119855"/>
              <a:chExt cx="426541" cy="377373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7166033" y="5619947"/>
              <a:ext cx="149899" cy="130834"/>
              <a:chOff x="4036908" y="2119855"/>
              <a:chExt cx="426541" cy="377373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262333" y="5569014"/>
              <a:ext cx="149899" cy="130834"/>
              <a:chOff x="4036908" y="2119855"/>
              <a:chExt cx="426541" cy="377373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382247" y="5587638"/>
              <a:ext cx="149899" cy="130834"/>
              <a:chOff x="4036908" y="2119855"/>
              <a:chExt cx="426541" cy="377373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7433375" y="5816649"/>
              <a:ext cx="149899" cy="130834"/>
              <a:chOff x="4036908" y="2119855"/>
              <a:chExt cx="426541" cy="377373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06641" y="5461471"/>
              <a:ext cx="149899" cy="130834"/>
              <a:chOff x="4036908" y="2119855"/>
              <a:chExt cx="426541" cy="377373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7197690" y="5441865"/>
              <a:ext cx="149899" cy="130834"/>
              <a:chOff x="4036908" y="2119855"/>
              <a:chExt cx="426541" cy="377373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7390435" y="5468253"/>
              <a:ext cx="149899" cy="130834"/>
              <a:chOff x="4036908" y="2119855"/>
              <a:chExt cx="426541" cy="377373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7235049" y="5360155"/>
              <a:ext cx="149899" cy="130834"/>
              <a:chOff x="4036908" y="2119855"/>
              <a:chExt cx="426541" cy="377373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7333255" y="5353373"/>
              <a:ext cx="149899" cy="130834"/>
              <a:chOff x="4036908" y="2119855"/>
              <a:chExt cx="426541" cy="377373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7421760" y="5378612"/>
              <a:ext cx="149899" cy="130834"/>
              <a:chOff x="4036908" y="2119855"/>
              <a:chExt cx="426541" cy="377373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731193" y="1619027"/>
            <a:ext cx="2152586" cy="1858876"/>
            <a:chOff x="6107729" y="1662735"/>
            <a:chExt cx="2152586" cy="1858876"/>
          </a:xfrm>
        </p:grpSpPr>
        <p:cxnSp>
          <p:nvCxnSpPr>
            <p:cNvPr id="152" name="Straight Connector 151"/>
            <p:cNvCxnSpPr/>
            <p:nvPr/>
          </p:nvCxnSpPr>
          <p:spPr>
            <a:xfrm flipH="1">
              <a:off x="6107729" y="3521611"/>
              <a:ext cx="215258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Freeform 152"/>
            <p:cNvSpPr/>
            <p:nvPr/>
          </p:nvSpPr>
          <p:spPr>
            <a:xfrm>
              <a:off x="6157742" y="1847401"/>
              <a:ext cx="1904800" cy="1674209"/>
            </a:xfrm>
            <a:custGeom>
              <a:avLst/>
              <a:gdLst>
                <a:gd name="connsiteX0" fmla="*/ 0 w 2795366"/>
                <a:gd name="connsiteY0" fmla="*/ 2363384 h 2363384"/>
                <a:gd name="connsiteX1" fmla="*/ 711895 w 2795366"/>
                <a:gd name="connsiteY1" fmla="*/ 727663 h 2363384"/>
                <a:gd name="connsiteX2" fmla="*/ 2558973 w 2795366"/>
                <a:gd name="connsiteY2" fmla="*/ 73375 h 2363384"/>
                <a:gd name="connsiteX3" fmla="*/ 2770618 w 2795366"/>
                <a:gd name="connsiteY3" fmla="*/ 15643 h 236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5366" h="2363384">
                  <a:moveTo>
                    <a:pt x="0" y="2363384"/>
                  </a:moveTo>
                  <a:cubicBezTo>
                    <a:pt x="142700" y="1736357"/>
                    <a:pt x="285400" y="1109331"/>
                    <a:pt x="711895" y="727663"/>
                  </a:cubicBezTo>
                  <a:cubicBezTo>
                    <a:pt x="1138390" y="345995"/>
                    <a:pt x="2215853" y="192045"/>
                    <a:pt x="2558973" y="73375"/>
                  </a:cubicBezTo>
                  <a:cubicBezTo>
                    <a:pt x="2902093" y="-45295"/>
                    <a:pt x="2770618" y="15643"/>
                    <a:pt x="2770618" y="15643"/>
                  </a:cubicBezTo>
                </a:path>
              </a:pathLst>
            </a:custGeom>
            <a:ln w="444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176132" y="2790347"/>
              <a:ext cx="1790208" cy="731264"/>
            </a:xfrm>
            <a:custGeom>
              <a:avLst/>
              <a:gdLst>
                <a:gd name="connsiteX0" fmla="*/ 850 w 1790208"/>
                <a:gd name="connsiteY0" fmla="*/ 731264 h 731264"/>
                <a:gd name="connsiteX1" fmla="*/ 850 w 1790208"/>
                <a:gd name="connsiteY1" fmla="*/ 731264 h 731264"/>
                <a:gd name="connsiteX2" fmla="*/ 58572 w 1790208"/>
                <a:gd name="connsiteY2" fmla="*/ 230926 h 731264"/>
                <a:gd name="connsiteX3" fmla="*/ 97052 w 1790208"/>
                <a:gd name="connsiteY3" fmla="*/ 173194 h 731264"/>
                <a:gd name="connsiteX4" fmla="*/ 116293 w 1790208"/>
                <a:gd name="connsiteY4" fmla="*/ 115463 h 731264"/>
                <a:gd name="connsiteX5" fmla="*/ 154774 w 1790208"/>
                <a:gd name="connsiteY5" fmla="*/ 57732 h 731264"/>
                <a:gd name="connsiteX6" fmla="*/ 270216 w 1790208"/>
                <a:gd name="connsiteY6" fmla="*/ 0 h 731264"/>
                <a:gd name="connsiteX7" fmla="*/ 366418 w 1790208"/>
                <a:gd name="connsiteY7" fmla="*/ 19244 h 731264"/>
                <a:gd name="connsiteX8" fmla="*/ 385658 w 1790208"/>
                <a:gd name="connsiteY8" fmla="*/ 76975 h 731264"/>
                <a:gd name="connsiteX9" fmla="*/ 424139 w 1790208"/>
                <a:gd name="connsiteY9" fmla="*/ 134707 h 731264"/>
                <a:gd name="connsiteX10" fmla="*/ 443380 w 1790208"/>
                <a:gd name="connsiteY10" fmla="*/ 192438 h 731264"/>
                <a:gd name="connsiteX11" fmla="*/ 501101 w 1790208"/>
                <a:gd name="connsiteY11" fmla="*/ 230926 h 731264"/>
                <a:gd name="connsiteX12" fmla="*/ 597303 w 1790208"/>
                <a:gd name="connsiteY12" fmla="*/ 327144 h 731264"/>
                <a:gd name="connsiteX13" fmla="*/ 655024 w 1790208"/>
                <a:gd name="connsiteY13" fmla="*/ 384876 h 731264"/>
                <a:gd name="connsiteX14" fmla="*/ 712745 w 1790208"/>
                <a:gd name="connsiteY14" fmla="*/ 404120 h 731264"/>
                <a:gd name="connsiteX15" fmla="*/ 828188 w 1790208"/>
                <a:gd name="connsiteY15" fmla="*/ 481095 h 731264"/>
                <a:gd name="connsiteX16" fmla="*/ 943630 w 1790208"/>
                <a:gd name="connsiteY16" fmla="*/ 519582 h 731264"/>
                <a:gd name="connsiteX17" fmla="*/ 1116794 w 1790208"/>
                <a:gd name="connsiteY17" fmla="*/ 558070 h 731264"/>
                <a:gd name="connsiteX18" fmla="*/ 1193755 w 1790208"/>
                <a:gd name="connsiteY18" fmla="*/ 577313 h 731264"/>
                <a:gd name="connsiteX19" fmla="*/ 1386159 w 1790208"/>
                <a:gd name="connsiteY19" fmla="*/ 596557 h 731264"/>
                <a:gd name="connsiteX20" fmla="*/ 1790208 w 1790208"/>
                <a:gd name="connsiteY20" fmla="*/ 615801 h 731264"/>
                <a:gd name="connsiteX21" fmla="*/ 1751727 w 1790208"/>
                <a:gd name="connsiteY21" fmla="*/ 615801 h 73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0208" h="731264">
                  <a:moveTo>
                    <a:pt x="850" y="731264"/>
                  </a:moveTo>
                  <a:lnTo>
                    <a:pt x="850" y="731264"/>
                  </a:lnTo>
                  <a:cubicBezTo>
                    <a:pt x="1811" y="712039"/>
                    <a:pt x="-14110" y="339972"/>
                    <a:pt x="58572" y="230926"/>
                  </a:cubicBezTo>
                  <a:cubicBezTo>
                    <a:pt x="71399" y="211682"/>
                    <a:pt x="86711" y="193880"/>
                    <a:pt x="97052" y="173194"/>
                  </a:cubicBezTo>
                  <a:cubicBezTo>
                    <a:pt x="106122" y="155050"/>
                    <a:pt x="107223" y="133606"/>
                    <a:pt x="116293" y="115463"/>
                  </a:cubicBezTo>
                  <a:cubicBezTo>
                    <a:pt x="126634" y="94777"/>
                    <a:pt x="138422" y="74087"/>
                    <a:pt x="154774" y="57732"/>
                  </a:cubicBezTo>
                  <a:cubicBezTo>
                    <a:pt x="192072" y="20427"/>
                    <a:pt x="223267" y="15653"/>
                    <a:pt x="270216" y="0"/>
                  </a:cubicBezTo>
                  <a:cubicBezTo>
                    <a:pt x="302283" y="6415"/>
                    <a:pt x="339209" y="1102"/>
                    <a:pt x="366418" y="19244"/>
                  </a:cubicBezTo>
                  <a:cubicBezTo>
                    <a:pt x="383295" y="30497"/>
                    <a:pt x="376588" y="58832"/>
                    <a:pt x="385658" y="76975"/>
                  </a:cubicBezTo>
                  <a:cubicBezTo>
                    <a:pt x="395999" y="97661"/>
                    <a:pt x="413798" y="114021"/>
                    <a:pt x="424139" y="134707"/>
                  </a:cubicBezTo>
                  <a:cubicBezTo>
                    <a:pt x="433209" y="152850"/>
                    <a:pt x="430710" y="176598"/>
                    <a:pt x="443380" y="192438"/>
                  </a:cubicBezTo>
                  <a:cubicBezTo>
                    <a:pt x="457825" y="210497"/>
                    <a:pt x="481861" y="218097"/>
                    <a:pt x="501101" y="230926"/>
                  </a:cubicBezTo>
                  <a:cubicBezTo>
                    <a:pt x="571652" y="336770"/>
                    <a:pt x="501098" y="246958"/>
                    <a:pt x="597303" y="327144"/>
                  </a:cubicBezTo>
                  <a:cubicBezTo>
                    <a:pt x="618207" y="344567"/>
                    <a:pt x="632383" y="369779"/>
                    <a:pt x="655024" y="384876"/>
                  </a:cubicBezTo>
                  <a:cubicBezTo>
                    <a:pt x="671898" y="396128"/>
                    <a:pt x="695017" y="394269"/>
                    <a:pt x="712745" y="404120"/>
                  </a:cubicBezTo>
                  <a:cubicBezTo>
                    <a:pt x="753174" y="426584"/>
                    <a:pt x="784311" y="466467"/>
                    <a:pt x="828188" y="481095"/>
                  </a:cubicBezTo>
                  <a:cubicBezTo>
                    <a:pt x="866669" y="493924"/>
                    <a:pt x="904279" y="509742"/>
                    <a:pt x="943630" y="519582"/>
                  </a:cubicBezTo>
                  <a:cubicBezTo>
                    <a:pt x="1131296" y="566507"/>
                    <a:pt x="896991" y="509217"/>
                    <a:pt x="1116794" y="558070"/>
                  </a:cubicBezTo>
                  <a:cubicBezTo>
                    <a:pt x="1142608" y="563807"/>
                    <a:pt x="1167577" y="573573"/>
                    <a:pt x="1193755" y="577313"/>
                  </a:cubicBezTo>
                  <a:cubicBezTo>
                    <a:pt x="1257562" y="586430"/>
                    <a:pt x="1321947" y="590972"/>
                    <a:pt x="1386159" y="596557"/>
                  </a:cubicBezTo>
                  <a:cubicBezTo>
                    <a:pt x="1652678" y="619737"/>
                    <a:pt x="1573992" y="615801"/>
                    <a:pt x="1790208" y="615801"/>
                  </a:cubicBezTo>
                  <a:lnTo>
                    <a:pt x="1751727" y="615801"/>
                  </a:lnTo>
                </a:path>
              </a:pathLst>
            </a:custGeom>
            <a:ln w="4445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6118499" y="1847401"/>
              <a:ext cx="0" cy="16742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6600415" y="1662735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Growth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217151" y="2958135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84807"/>
                  </a:solidFill>
                </a:rPr>
                <a:t>Death</a:t>
              </a:r>
              <a:endParaRPr lang="en-US" dirty="0">
                <a:solidFill>
                  <a:srgbClr val="984807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43134" y="3667275"/>
            <a:ext cx="1842872" cy="2181631"/>
            <a:chOff x="6442488" y="3806658"/>
            <a:chExt cx="1842872" cy="2181631"/>
          </a:xfrm>
        </p:grpSpPr>
        <p:grpSp>
          <p:nvGrpSpPr>
            <p:cNvPr id="159" name="Group 158"/>
            <p:cNvGrpSpPr/>
            <p:nvPr/>
          </p:nvGrpSpPr>
          <p:grpSpPr>
            <a:xfrm>
              <a:off x="7134402" y="5353373"/>
              <a:ext cx="149899" cy="130834"/>
              <a:chOff x="4036908" y="2119855"/>
              <a:chExt cx="426541" cy="377373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7245989" y="5360155"/>
              <a:ext cx="149899" cy="130834"/>
              <a:chOff x="4036908" y="2119855"/>
              <a:chExt cx="426541" cy="377373"/>
            </a:xfrm>
          </p:grpSpPr>
          <p:sp>
            <p:nvSpPr>
              <p:cNvPr id="231" name="Oval 230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7088306" y="5435321"/>
              <a:ext cx="149899" cy="130834"/>
              <a:chOff x="4036908" y="2119855"/>
              <a:chExt cx="426541" cy="377373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7282483" y="5427799"/>
              <a:ext cx="149899" cy="130834"/>
              <a:chOff x="4036908" y="2119855"/>
              <a:chExt cx="426541" cy="377373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7245989" y="5493760"/>
              <a:ext cx="149899" cy="130834"/>
              <a:chOff x="4036908" y="2119855"/>
              <a:chExt cx="426541" cy="377373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6442488" y="3806658"/>
              <a:ext cx="1842872" cy="2181631"/>
              <a:chOff x="6442488" y="3806658"/>
              <a:chExt cx="1842872" cy="2181631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6442488" y="3806658"/>
                <a:ext cx="184287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+mj-lt"/>
                  </a:rPr>
                  <a:t>Tumor tissue</a:t>
                </a:r>
                <a:endParaRPr lang="en-US" sz="2400" b="1" dirty="0">
                  <a:solidFill>
                    <a:srgbClr val="FF0000"/>
                  </a:solidFill>
                  <a:latin typeface="+mj-l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9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0% Growth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10% Death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202" name="Group 201"/>
              <p:cNvGrpSpPr/>
              <p:nvPr/>
            </p:nvGrpSpPr>
            <p:grpSpPr>
              <a:xfrm>
                <a:off x="6815556" y="4984787"/>
                <a:ext cx="1063224" cy="1003502"/>
                <a:chOff x="5306843" y="1509238"/>
                <a:chExt cx="3025434" cy="2894459"/>
              </a:xfrm>
            </p:grpSpPr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696" y="2025167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9378" y="2177567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8575" y="3309057"/>
                  <a:ext cx="595889" cy="425635"/>
                </a:xfrm>
                <a:prstGeom prst="rect">
                  <a:avLst/>
                </a:prstGeom>
              </p:spPr>
            </p:pic>
            <p:sp>
              <p:nvSpPr>
                <p:cNvPr id="206" name="Oval 205"/>
                <p:cNvSpPr/>
                <p:nvPr/>
              </p:nvSpPr>
              <p:spPr>
                <a:xfrm>
                  <a:off x="5306843" y="1509238"/>
                  <a:ext cx="3025434" cy="289445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94751" y="239038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1572" y="239490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79516" y="2025659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21433" y="252411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74058" y="166508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94120" y="1873502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54258" y="172159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5625" y="2250875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7680" y="2597418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0639" y="278704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67460" y="279156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7321" y="2920770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73568" y="2994078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4750" y="3199811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78583" y="3546354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57679" y="3406845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82711" y="3638043"/>
                  <a:ext cx="595889" cy="425635"/>
                </a:xfrm>
                <a:prstGeom prst="rect">
                  <a:avLst/>
                </a:prstGeom>
              </p:spPr>
            </p:pic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31815" y="3735831"/>
                  <a:ext cx="595889" cy="42563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5" name="Group 164"/>
            <p:cNvGrpSpPr/>
            <p:nvPr/>
          </p:nvGrpSpPr>
          <p:grpSpPr>
            <a:xfrm>
              <a:off x="7128575" y="5511849"/>
              <a:ext cx="149899" cy="130834"/>
              <a:chOff x="4036908" y="2119855"/>
              <a:chExt cx="426541" cy="377373"/>
            </a:xfrm>
          </p:grpSpPr>
          <p:sp>
            <p:nvSpPr>
              <p:cNvPr id="199" name="Oval 198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7280975" y="5664249"/>
              <a:ext cx="149899" cy="130834"/>
              <a:chOff x="4036908" y="2119855"/>
              <a:chExt cx="426541" cy="377373"/>
            </a:xfrm>
          </p:grpSpPr>
          <p:sp>
            <p:nvSpPr>
              <p:cNvPr id="197" name="Oval 196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7166033" y="5619947"/>
              <a:ext cx="149899" cy="130834"/>
              <a:chOff x="4036908" y="2119855"/>
              <a:chExt cx="426541" cy="377373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7262333" y="5569014"/>
              <a:ext cx="149899" cy="130834"/>
              <a:chOff x="4036908" y="2119855"/>
              <a:chExt cx="426541" cy="377373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7382247" y="5587638"/>
              <a:ext cx="149899" cy="130834"/>
              <a:chOff x="4036908" y="2119855"/>
              <a:chExt cx="426541" cy="377373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7433375" y="5816649"/>
              <a:ext cx="149899" cy="130834"/>
              <a:chOff x="4036908" y="2119855"/>
              <a:chExt cx="426541" cy="377373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7306641" y="5461471"/>
              <a:ext cx="149899" cy="130834"/>
              <a:chOff x="4036908" y="2119855"/>
              <a:chExt cx="426541" cy="377373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7197690" y="5441865"/>
              <a:ext cx="149899" cy="130834"/>
              <a:chOff x="4036908" y="2119855"/>
              <a:chExt cx="426541" cy="377373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7390435" y="5468253"/>
              <a:ext cx="149899" cy="130834"/>
              <a:chOff x="4036908" y="2119855"/>
              <a:chExt cx="426541" cy="377373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7235049" y="5360155"/>
              <a:ext cx="149899" cy="130834"/>
              <a:chOff x="4036908" y="2119855"/>
              <a:chExt cx="426541" cy="377373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7333255" y="5353373"/>
              <a:ext cx="149899" cy="130834"/>
              <a:chOff x="4036908" y="2119855"/>
              <a:chExt cx="426541" cy="377373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7421760" y="5378612"/>
              <a:ext cx="149899" cy="130834"/>
              <a:chOff x="4036908" y="2119855"/>
              <a:chExt cx="426541" cy="377373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4036908" y="2119855"/>
                <a:ext cx="426541" cy="377373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197135" y="2292845"/>
                <a:ext cx="156889" cy="138804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956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1562090"/>
            <a:ext cx="2220031" cy="2124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mutations cause cells to hyperproliferate?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41400" y="3837225"/>
            <a:ext cx="7213600" cy="32639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Any mutation in a pathway </a:t>
            </a:r>
            <a:r>
              <a:rPr lang="en-US" sz="2800" dirty="0" smtClean="0"/>
              <a:t>that leads to: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Overactive driver proteins (oncogenes).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Inactive tumor suppressors.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/>
          </a:p>
          <a:p>
            <a:pPr marL="0" indent="0">
              <a:buFont typeface="Arial" charset="0"/>
              <a:buNone/>
            </a:pPr>
            <a:endParaRPr lang="en-US" sz="2800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6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mutations?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42" y="1417572"/>
            <a:ext cx="4066358" cy="3803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73" y="5561940"/>
            <a:ext cx="868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 few key proteins are enough!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95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ヒラギノ明朝 ProN W3" charset="0"/>
                <a:cs typeface="Arial"/>
                <a:sym typeface="Times New Roman" charset="0"/>
              </a:rPr>
              <a:t>Students will read a short article about how cancer uses the wound healing pathway to metastasize.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Cell proliferation during wound healing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51186" y="2055565"/>
            <a:ext cx="3239659" cy="4034635"/>
            <a:chOff x="5851186" y="2055565"/>
            <a:chExt cx="3239659" cy="40346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6549"/>
            <a:stretch/>
          </p:blipFill>
          <p:spPr>
            <a:xfrm>
              <a:off x="5851186" y="2895164"/>
              <a:ext cx="3130482" cy="31950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34887" y="2055565"/>
              <a:ext cx="25559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3) The blood forms </a:t>
              </a:r>
            </a:p>
            <a:p>
              <a:r>
                <a:rPr lang="en-US" sz="2400" dirty="0">
                  <a:latin typeface="+mn-lt"/>
                </a:rPr>
                <a:t>a</a:t>
              </a:r>
              <a:r>
                <a:rPr lang="en-US" sz="2400" dirty="0" smtClean="0">
                  <a:latin typeface="+mn-lt"/>
                </a:rPr>
                <a:t> scab.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52404" y="5674701"/>
            <a:ext cx="3111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4) The platelets secrete</a:t>
            </a:r>
          </a:p>
          <a:p>
            <a:r>
              <a:rPr lang="en-US" sz="2400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growth factor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89260" y="1792462"/>
            <a:ext cx="3357290" cy="3904663"/>
            <a:chOff x="2889260" y="1792462"/>
            <a:chExt cx="3357290" cy="3904663"/>
          </a:xfrm>
        </p:grpSpPr>
        <p:sp>
          <p:nvSpPr>
            <p:cNvPr id="6" name="TextBox 5"/>
            <p:cNvSpPr txBox="1"/>
            <p:nvPr/>
          </p:nvSpPr>
          <p:spPr>
            <a:xfrm>
              <a:off x="3124154" y="4866128"/>
              <a:ext cx="2709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2) It fills with blood</a:t>
              </a:r>
            </a:p>
            <a:p>
              <a:r>
                <a:rPr lang="en-US" sz="2400" dirty="0">
                  <a:latin typeface="+mn-lt"/>
                </a:rPr>
                <a:t>c</a:t>
              </a:r>
              <a:r>
                <a:rPr lang="en-US" sz="2400" dirty="0" smtClean="0">
                  <a:latin typeface="+mn-lt"/>
                </a:rPr>
                <a:t>ontaining platelets.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9260" y="1792462"/>
              <a:ext cx="3357290" cy="320208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2" y="1150362"/>
            <a:ext cx="3081227" cy="2944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98" y="4102361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1) </a:t>
            </a:r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he wound is made.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51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086" r="2883"/>
          <a:stretch/>
        </p:blipFill>
        <p:spPr>
          <a:xfrm>
            <a:off x="3191108" y="1724021"/>
            <a:ext cx="3046806" cy="3338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2" y="1150362"/>
            <a:ext cx="3081227" cy="2944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7270"/>
          <a:stretch/>
        </p:blipFill>
        <p:spPr>
          <a:xfrm>
            <a:off x="0" y="1051593"/>
            <a:ext cx="2959100" cy="3043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82" y="4095180"/>
            <a:ext cx="29816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5) The growth factor stimulates stromal cells to proliferate.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1062" y="4863610"/>
            <a:ext cx="3321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6) The stromal cells release a growth factor that stimulates epithelial cells to proliferate.</a:t>
            </a:r>
            <a:endParaRPr lang="en-US" sz="2400" dirty="0">
              <a:latin typeface="+mn-lt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Cell proliferation during wound healing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60844" y="2465932"/>
            <a:ext cx="0" cy="1629248"/>
          </a:xfrm>
          <a:prstGeom prst="straightConnector1">
            <a:avLst/>
          </a:prstGeom>
          <a:ln w="38100" cmpd="sng">
            <a:solidFill>
              <a:srgbClr val="00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880536" y="2739448"/>
            <a:ext cx="389964" cy="2103485"/>
          </a:xfrm>
          <a:prstGeom prst="straightConnector1">
            <a:avLst/>
          </a:prstGeom>
          <a:ln w="38100" cmpd="sng">
            <a:solidFill>
              <a:srgbClr val="00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70500" y="2622771"/>
            <a:ext cx="967414" cy="116677"/>
          </a:xfrm>
          <a:prstGeom prst="straightConnector1">
            <a:avLst/>
          </a:prstGeom>
          <a:ln w="38100" cmpd="sng">
            <a:solidFill>
              <a:srgbClr val="00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37914" y="1710896"/>
            <a:ext cx="2929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7) Contact between epithelial cells stops them proliferating. The wound is healed! 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 descr="http://upload.wikimedia.org/wikipedia/commons/thumb/5/50/Cicatrices_de_flagellation_sur_un_esclave.jpg/640px-Cicatrices_de_flagellation_sur_un_esclav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b="10286"/>
          <a:stretch/>
        </p:blipFill>
        <p:spPr bwMode="auto">
          <a:xfrm>
            <a:off x="6530562" y="3556000"/>
            <a:ext cx="2167670" cy="27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71"/>
            <a:ext cx="9144000" cy="1143000"/>
          </a:xfrm>
        </p:spPr>
        <p:txBody>
          <a:bodyPr/>
          <a:lstStyle/>
          <a:p>
            <a:r>
              <a:rPr lang="en-US" dirty="0" smtClean="0"/>
              <a:t>But, how do signals from the cell’s environment affect proliferation?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41" y="1708132"/>
            <a:ext cx="4584104" cy="43878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76781" y="1694960"/>
            <a:ext cx="1333769" cy="1946989"/>
            <a:chOff x="876781" y="1694960"/>
            <a:chExt cx="1333769" cy="1946989"/>
          </a:xfrm>
        </p:grpSpPr>
        <p:sp>
          <p:nvSpPr>
            <p:cNvPr id="4" name="TextBox 3"/>
            <p:cNvSpPr txBox="1"/>
            <p:nvPr/>
          </p:nvSpPr>
          <p:spPr>
            <a:xfrm>
              <a:off x="876781" y="3118729"/>
              <a:ext cx="1333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Divide!!</a:t>
              </a:r>
              <a:endParaRPr lang="en-US" sz="2800" dirty="0">
                <a:latin typeface="+mn-lt"/>
              </a:endParaRPr>
            </a:p>
          </p:txBody>
        </p:sp>
        <p:pic>
          <p:nvPicPr>
            <p:cNvPr id="6" name="Picture 2" descr="http://thumbs.dreamstime.com/z/crossing-guard-go-141887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b="5902"/>
            <a:stretch/>
          </p:blipFill>
          <p:spPr bwMode="auto">
            <a:xfrm>
              <a:off x="884322" y="1694960"/>
              <a:ext cx="1326228" cy="1439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871348" y="1681787"/>
            <a:ext cx="2272652" cy="1960162"/>
            <a:chOff x="6871348" y="1681787"/>
            <a:chExt cx="2272652" cy="1960162"/>
          </a:xfrm>
        </p:grpSpPr>
        <p:sp>
          <p:nvSpPr>
            <p:cNvPr id="5" name="TextBox 4"/>
            <p:cNvSpPr txBox="1"/>
            <p:nvPr/>
          </p:nvSpPr>
          <p:spPr>
            <a:xfrm>
              <a:off x="6871348" y="3118729"/>
              <a:ext cx="2272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Don’t divide!!</a:t>
              </a:r>
              <a:endParaRPr lang="en-US" sz="2800" dirty="0">
                <a:latin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49664" y="1681787"/>
              <a:ext cx="1326228" cy="1466329"/>
              <a:chOff x="6822118" y="2994547"/>
              <a:chExt cx="1326228" cy="1466329"/>
            </a:xfrm>
          </p:grpSpPr>
          <p:pic>
            <p:nvPicPr>
              <p:cNvPr id="8" name="Picture 2" descr="http://thumbs.dreamstime.com/z/crossing-guard-go-141887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02" b="5902"/>
              <a:stretch/>
            </p:blipFill>
            <p:spPr bwMode="auto">
              <a:xfrm>
                <a:off x="6822118" y="3020893"/>
                <a:ext cx="1326228" cy="1439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File:Stop sign(standard).sv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27854">
                <a:off x="7351220" y="2994547"/>
                <a:ext cx="673570" cy="673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ircular Arrow 9"/>
          <p:cNvSpPr/>
          <p:nvPr/>
        </p:nvSpPr>
        <p:spPr>
          <a:xfrm rot="9099122" flipV="1">
            <a:off x="5177158" y="2662741"/>
            <a:ext cx="2244524" cy="1350563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801796">
            <a:off x="1775841" y="2502040"/>
            <a:ext cx="2670569" cy="1629115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2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17" y="1717649"/>
            <a:ext cx="4133615" cy="3956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4" y="189022"/>
            <a:ext cx="8776966" cy="1143000"/>
          </a:xfrm>
        </p:spPr>
        <p:txBody>
          <a:bodyPr/>
          <a:lstStyle/>
          <a:p>
            <a:r>
              <a:rPr lang="en-US" dirty="0" smtClean="0"/>
              <a:t>Proteins in the membrane respond to the extracellular signals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671" y="5751164"/>
            <a:ext cx="877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They are called </a:t>
            </a:r>
            <a:r>
              <a:rPr lang="en-US" sz="2800" b="1" dirty="0" smtClean="0">
                <a:latin typeface="+mn-lt"/>
              </a:rPr>
              <a:t>receptors </a:t>
            </a:r>
            <a:r>
              <a:rPr lang="en-US" sz="2800" dirty="0" smtClean="0">
                <a:latin typeface="+mn-lt"/>
              </a:rPr>
              <a:t>– each recognizes its own signal</a:t>
            </a:r>
            <a:endParaRPr lang="en-US" sz="2800" b="1" dirty="0">
              <a:latin typeface="+mn-lt"/>
            </a:endParaRPr>
          </a:p>
        </p:txBody>
      </p:sp>
      <p:sp>
        <p:nvSpPr>
          <p:cNvPr id="3" name="Down Arrow Callout 2"/>
          <p:cNvSpPr/>
          <p:nvPr/>
        </p:nvSpPr>
        <p:spPr>
          <a:xfrm rot="18068398">
            <a:off x="3229692" y="3123366"/>
            <a:ext cx="427496" cy="515568"/>
          </a:xfrm>
          <a:prstGeom prst="downArrowCallou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 rot="5795616">
            <a:off x="6446747" y="3778731"/>
            <a:ext cx="466222" cy="390071"/>
          </a:xfrm>
          <a:prstGeom prst="wedgeEllipseCallou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126" y="3288059"/>
            <a:ext cx="1333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Divide!!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2" descr="http://thumbs.dreamstime.com/z/crossing-guard-go-14188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b="5902"/>
          <a:stretch/>
        </p:blipFill>
        <p:spPr bwMode="auto">
          <a:xfrm>
            <a:off x="376332" y="1813491"/>
            <a:ext cx="1326228" cy="14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ircular Arrow 12"/>
          <p:cNvSpPr/>
          <p:nvPr/>
        </p:nvSpPr>
        <p:spPr>
          <a:xfrm rot="1801796">
            <a:off x="1416750" y="2352943"/>
            <a:ext cx="1757447" cy="1869917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71881" y="1970158"/>
            <a:ext cx="1326228" cy="1466329"/>
            <a:chOff x="6822118" y="2994547"/>
            <a:chExt cx="1326228" cy="1466329"/>
          </a:xfrm>
        </p:grpSpPr>
        <p:pic>
          <p:nvPicPr>
            <p:cNvPr id="15" name="Picture 2" descr="http://thumbs.dreamstime.com/z/crossing-guard-go-141887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b="5902"/>
            <a:stretch/>
          </p:blipFill>
          <p:spPr bwMode="auto">
            <a:xfrm>
              <a:off x="6822118" y="3020893"/>
              <a:ext cx="1326228" cy="1439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File:Stop sign(standard)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7854">
              <a:off x="7351220" y="2994547"/>
              <a:ext cx="673570" cy="67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ircular Arrow 16"/>
          <p:cNvSpPr/>
          <p:nvPr/>
        </p:nvSpPr>
        <p:spPr>
          <a:xfrm rot="9099122" flipV="1">
            <a:off x="6675430" y="2875041"/>
            <a:ext cx="1264351" cy="1478744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5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17" y="1717649"/>
            <a:ext cx="4133615" cy="3956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4" y="189022"/>
            <a:ext cx="8776966" cy="1143000"/>
          </a:xfrm>
        </p:spPr>
        <p:txBody>
          <a:bodyPr/>
          <a:lstStyle/>
          <a:p>
            <a:r>
              <a:rPr lang="en-US" dirty="0" smtClean="0"/>
              <a:t>The signals activate the receptors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671" y="5751164"/>
            <a:ext cx="877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The receptors transmit information to </a:t>
            </a:r>
            <a:r>
              <a:rPr lang="en-US" sz="2800" b="1" dirty="0" smtClean="0">
                <a:latin typeface="+mn-lt"/>
              </a:rPr>
              <a:t>the nucleus </a:t>
            </a:r>
            <a:endParaRPr lang="en-US" sz="2800" b="1" dirty="0">
              <a:latin typeface="+mn-lt"/>
            </a:endParaRPr>
          </a:p>
        </p:txBody>
      </p:sp>
      <p:sp>
        <p:nvSpPr>
          <p:cNvPr id="3" name="Down Arrow Callout 2"/>
          <p:cNvSpPr/>
          <p:nvPr/>
        </p:nvSpPr>
        <p:spPr>
          <a:xfrm rot="18068398">
            <a:off x="3229692" y="3123366"/>
            <a:ext cx="427496" cy="515568"/>
          </a:xfrm>
          <a:prstGeom prst="downArrowCallout">
            <a:avLst/>
          </a:prstGeom>
          <a:solidFill>
            <a:srgbClr val="00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 rot="5795616">
            <a:off x="6446747" y="3778731"/>
            <a:ext cx="466222" cy="390071"/>
          </a:xfrm>
          <a:prstGeom prst="wedgeEllipseCallou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126" y="3288059"/>
            <a:ext cx="1333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Divide!!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2" descr="http://thumbs.dreamstime.com/z/crossing-guard-go-14188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b="5902"/>
          <a:stretch/>
        </p:blipFill>
        <p:spPr bwMode="auto">
          <a:xfrm>
            <a:off x="376332" y="1813491"/>
            <a:ext cx="1326228" cy="14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ircular Arrow 12"/>
          <p:cNvSpPr/>
          <p:nvPr/>
        </p:nvSpPr>
        <p:spPr>
          <a:xfrm rot="1801796">
            <a:off x="1416750" y="2352943"/>
            <a:ext cx="1757447" cy="1869917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71881" y="1970158"/>
            <a:ext cx="1326228" cy="1466329"/>
            <a:chOff x="6822118" y="2994547"/>
            <a:chExt cx="1326228" cy="1466329"/>
          </a:xfrm>
        </p:grpSpPr>
        <p:pic>
          <p:nvPicPr>
            <p:cNvPr id="15" name="Picture 2" descr="http://thumbs.dreamstime.com/z/crossing-guard-go-141887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b="5902"/>
            <a:stretch/>
          </p:blipFill>
          <p:spPr bwMode="auto">
            <a:xfrm>
              <a:off x="6822118" y="3020893"/>
              <a:ext cx="1326228" cy="1439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File:Stop sign(standard)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7854">
              <a:off x="7351220" y="2994547"/>
              <a:ext cx="673570" cy="67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ircular Arrow 16"/>
          <p:cNvSpPr/>
          <p:nvPr/>
        </p:nvSpPr>
        <p:spPr>
          <a:xfrm rot="9099122" flipV="1">
            <a:off x="6675430" y="2875041"/>
            <a:ext cx="1264351" cy="1478744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1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thumbs.dreamstime.com/z/crossing-guard-go-14188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b="5902"/>
          <a:stretch/>
        </p:blipFill>
        <p:spPr bwMode="auto">
          <a:xfrm>
            <a:off x="1392312" y="1813491"/>
            <a:ext cx="1326228" cy="14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2640504" y="1514523"/>
            <a:ext cx="4341054" cy="4155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70" y="189022"/>
            <a:ext cx="8229600" cy="1143000"/>
          </a:xfrm>
        </p:spPr>
        <p:txBody>
          <a:bodyPr/>
          <a:lstStyle/>
          <a:p>
            <a:r>
              <a:rPr lang="en-US" dirty="0" smtClean="0"/>
              <a:t>The transcription factors act on genes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 rot="18068398">
            <a:off x="3062925" y="2574409"/>
            <a:ext cx="427496" cy="515568"/>
          </a:xfrm>
          <a:prstGeom prst="downArrowCallout">
            <a:avLst/>
          </a:prstGeom>
          <a:solidFill>
            <a:srgbClr val="00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12769" y="5745878"/>
            <a:ext cx="719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Transcription factors activate gene transcription</a:t>
            </a:r>
            <a:endParaRPr lang="en-US" sz="3200" b="1" dirty="0">
              <a:latin typeface="+mn-lt"/>
            </a:endParaRPr>
          </a:p>
        </p:txBody>
      </p:sp>
      <p:sp>
        <p:nvSpPr>
          <p:cNvPr id="21" name="Oval Callout 20"/>
          <p:cNvSpPr/>
          <p:nvPr/>
        </p:nvSpPr>
        <p:spPr>
          <a:xfrm rot="3921037">
            <a:off x="6447033" y="3990869"/>
            <a:ext cx="466222" cy="390071"/>
          </a:xfrm>
          <a:prstGeom prst="wedgeEllipseCallo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96159" y="3240133"/>
            <a:ext cx="1326228" cy="1466329"/>
            <a:chOff x="6822118" y="2994547"/>
            <a:chExt cx="1326228" cy="1466329"/>
          </a:xfrm>
        </p:grpSpPr>
        <p:pic>
          <p:nvPicPr>
            <p:cNvPr id="24" name="Picture 2" descr="http://thumbs.dreamstime.com/z/crossing-guard-go-141887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b="5902"/>
            <a:stretch/>
          </p:blipFill>
          <p:spPr bwMode="auto">
            <a:xfrm>
              <a:off x="6822118" y="3020893"/>
              <a:ext cx="1326228" cy="1439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File:Stop sign(standard)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7854">
              <a:off x="7351220" y="2994547"/>
              <a:ext cx="673570" cy="67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38500" y="2566736"/>
            <a:ext cx="660400" cy="6252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21100" y="2860172"/>
            <a:ext cx="660400" cy="6252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77410">
            <a:off x="5351255" y="3801917"/>
            <a:ext cx="660400" cy="6252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97051">
            <a:off x="5719555" y="4057167"/>
            <a:ext cx="660400" cy="625231"/>
          </a:xfrm>
          <a:prstGeom prst="rect">
            <a:avLst/>
          </a:prstGeom>
        </p:spPr>
      </p:pic>
      <p:sp>
        <p:nvSpPr>
          <p:cNvPr id="34" name="Hexagon 33"/>
          <p:cNvSpPr/>
          <p:nvPr/>
        </p:nvSpPr>
        <p:spPr>
          <a:xfrm>
            <a:off x="3970485" y="3367534"/>
            <a:ext cx="411015" cy="235738"/>
          </a:xfrm>
          <a:prstGeom prst="hexagon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>
              <a:rot lat="0" lon="0" rev="1986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34"/>
          <p:cNvSpPr/>
          <p:nvPr/>
        </p:nvSpPr>
        <p:spPr>
          <a:xfrm>
            <a:off x="5051983" y="3924520"/>
            <a:ext cx="411015" cy="235738"/>
          </a:xfrm>
          <a:prstGeom prst="hexagon">
            <a:avLst/>
          </a:prstGeom>
          <a:solidFill>
            <a:srgbClr val="FF66FF"/>
          </a:solidFill>
          <a:ln>
            <a:noFill/>
          </a:ln>
          <a:scene3d>
            <a:camera prst="orthographicFront"/>
            <a:lightRig rig="threePt" dir="t">
              <a:rot lat="0" lon="0" rev="1986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ircular Arrow 16"/>
          <p:cNvSpPr/>
          <p:nvPr/>
        </p:nvSpPr>
        <p:spPr>
          <a:xfrm rot="2662475">
            <a:off x="1607250" y="1200968"/>
            <a:ext cx="1757447" cy="1869917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9176125" flipV="1">
            <a:off x="6525076" y="3043342"/>
            <a:ext cx="1264351" cy="1478744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05972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029 -0.075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thumbs.dreamstime.com/z/crossing-guard-go-14188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b="5902"/>
          <a:stretch/>
        </p:blipFill>
        <p:spPr bwMode="auto">
          <a:xfrm>
            <a:off x="1392312" y="1813491"/>
            <a:ext cx="1326228" cy="14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2640504" y="1514523"/>
            <a:ext cx="4341054" cy="4155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70" y="189022"/>
            <a:ext cx="8229600" cy="1143000"/>
          </a:xfrm>
        </p:spPr>
        <p:txBody>
          <a:bodyPr/>
          <a:lstStyle/>
          <a:p>
            <a:r>
              <a:rPr lang="en-US" dirty="0" smtClean="0"/>
              <a:t>‘Go’ signals stimulate transcription of growth genes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 rot="18068398">
            <a:off x="3062925" y="2574409"/>
            <a:ext cx="427496" cy="515568"/>
          </a:xfrm>
          <a:prstGeom prst="downArrowCallout">
            <a:avLst/>
          </a:prstGeom>
          <a:solidFill>
            <a:srgbClr val="00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12769" y="5745878"/>
            <a:ext cx="719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Transcription factors activate gene transcription</a:t>
            </a:r>
            <a:endParaRPr lang="en-US" sz="3200" b="1" dirty="0">
              <a:latin typeface="+mn-lt"/>
            </a:endParaRPr>
          </a:p>
        </p:txBody>
      </p:sp>
      <p:sp>
        <p:nvSpPr>
          <p:cNvPr id="21" name="Oval Callout 20"/>
          <p:cNvSpPr/>
          <p:nvPr/>
        </p:nvSpPr>
        <p:spPr>
          <a:xfrm rot="5948483">
            <a:off x="6338338" y="4442449"/>
            <a:ext cx="466222" cy="390071"/>
          </a:xfrm>
          <a:prstGeom prst="wedgeEllipse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96159" y="3240133"/>
            <a:ext cx="1326228" cy="1466329"/>
            <a:chOff x="6822118" y="2994547"/>
            <a:chExt cx="1326228" cy="1466329"/>
          </a:xfrm>
        </p:grpSpPr>
        <p:pic>
          <p:nvPicPr>
            <p:cNvPr id="24" name="Picture 2" descr="http://thumbs.dreamstime.com/z/crossing-guard-go-141887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b="5902"/>
            <a:stretch/>
          </p:blipFill>
          <p:spPr bwMode="auto">
            <a:xfrm>
              <a:off x="6822118" y="3020893"/>
              <a:ext cx="1326228" cy="1439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File:Stop sign(standard)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7854">
              <a:off x="7351220" y="2994547"/>
              <a:ext cx="673570" cy="67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38500" y="2566736"/>
            <a:ext cx="660400" cy="6252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21100" y="2860172"/>
            <a:ext cx="660400" cy="625231"/>
          </a:xfrm>
          <a:prstGeom prst="rect">
            <a:avLst/>
          </a:prstGeom>
        </p:spPr>
      </p:pic>
      <p:sp>
        <p:nvSpPr>
          <p:cNvPr id="34" name="Hexagon 33"/>
          <p:cNvSpPr/>
          <p:nvPr/>
        </p:nvSpPr>
        <p:spPr>
          <a:xfrm>
            <a:off x="3970485" y="3367534"/>
            <a:ext cx="411015" cy="235738"/>
          </a:xfrm>
          <a:prstGeom prst="hexagon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>
              <a:rot lat="0" lon="0" rev="1986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ircular Arrow 16"/>
          <p:cNvSpPr/>
          <p:nvPr/>
        </p:nvSpPr>
        <p:spPr>
          <a:xfrm rot="2662475">
            <a:off x="1607250" y="1200968"/>
            <a:ext cx="1757447" cy="1869917"/>
          </a:xfrm>
          <a:prstGeom prst="circularArrow">
            <a:avLst>
              <a:gd name="adj1" fmla="val 4120"/>
              <a:gd name="adj2" fmla="val 1142319"/>
              <a:gd name="adj3" fmla="val 19057162"/>
              <a:gd name="adj4" fmla="val 10926270"/>
              <a:gd name="adj5" fmla="val 10481"/>
            </a:avLst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7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05972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70&quot;/&gt;&lt;/object&gt;&lt;object type=&quot;3&quot; unique_id=&quot;10041&quot;&gt;&lt;property id=&quot;20148&quot; value=&quot;5&quot;/&gt;&lt;property id=&quot;20300&quot; value=&quot;Slide 2 - &amp;quot;Do Now&amp;quot;&quot;/&gt;&lt;property id=&quot;20307&quot; value=&quot;322&quot;/&gt;&lt;/object&gt;&lt;object type=&quot;3&quot; unique_id=&quot;10042&quot;&gt;&lt;property id=&quot;20148&quot; value=&quot;5&quot;/&gt;&lt;property id=&quot;20300&quot; value=&quot;Slide 3 - &amp;quot;Cell proliferation during wound healing&amp;quot;&quot;/&gt;&lt;property id=&quot;20307&quot; value=&quot;357&quot;/&gt;&lt;/object&gt;&lt;object type=&quot;3&quot; unique_id=&quot;10043&quot;&gt;&lt;property id=&quot;20148&quot; value=&quot;5&quot;/&gt;&lt;property id=&quot;20300&quot; value=&quot;Slide 4 - &amp;quot;Cell proliferation during wound healing&amp;quot;&quot;/&gt;&lt;property id=&quot;20307&quot; value=&quot;358&quot;/&gt;&lt;/object&gt;&lt;object type=&quot;3&quot; unique_id=&quot;10045&quot;&gt;&lt;property id=&quot;20148&quot; value=&quot;5&quot;/&gt;&lt;property id=&quot;20300&quot; value=&quot;Slide 11 - &amp;quot;Activity:&amp;quot;&quot;/&gt;&lt;property id=&quot;20307&quot; value=&quot;343&quot;/&gt;&lt;/object&gt;&lt;object type=&quot;3&quot; unique_id=&quot;10054&quot;&gt;&lt;property id=&quot;20148&quot; value=&quot;5&quot;/&gt;&lt;property id=&quot;20300&quot; value=&quot;Slide 15 - &amp;quot;Normal cells receive signals from surrounding tissue&amp;quot;&quot;/&gt;&lt;property id=&quot;20307&quot; value=&quot;367&quot;/&gt;&lt;/object&gt;&lt;object type=&quot;3&quot; unique_id=&quot;10055&quot;&gt;&lt;property id=&quot;20148&quot; value=&quot;5&quot;/&gt;&lt;property id=&quot;20300&quot; value=&quot;Slide 16 - &amp;quot;Cancer cells don’t listen to anyone but themselves!&amp;quot;&quot;/&gt;&lt;property id=&quot;20307&quot; value=&quot;378&quot;/&gt;&lt;/object&gt;&lt;object type=&quot;3&quot; unique_id=&quot;10057&quot;&gt;&lt;property id=&quot;20148&quot; value=&quot;5&quot;/&gt;&lt;property id=&quot;20300&quot; value=&quot;Slide 17 - &amp;quot;Homework&amp;quot;&quot;/&gt;&lt;property id=&quot;20307&quot; value=&quot;363&quot;/&gt;&lt;/object&gt;&lt;object type=&quot;3&quot; unique_id=&quot;28153&quot;&gt;&lt;property id=&quot;20148&quot; value=&quot;5&quot;/&gt;&lt;property id=&quot;20300&quot; value=&quot;Slide 5 - &amp;quot;But, how do signals from the environment change cell proliferation? &amp;quot;&quot;/&gt;&lt;property id=&quot;20307&quot; value=&quot;379&quot;/&gt;&lt;/object&gt;&lt;object type=&quot;3&quot; unique_id=&quot;28154&quot;&gt;&lt;property id=&quot;20148&quot; value=&quot;5&quot;/&gt;&lt;property id=&quot;20300&quot; value=&quot;Slide 6 - &amp;quot;Let’s see cell signaling in action!&amp;quot;&quot;/&gt;&lt;property id=&quot;20307&quot; value=&quot;380&quot;/&gt;&lt;/object&gt;&lt;object type=&quot;3&quot; unique_id=&quot;28155&quot;&gt;&lt;property id=&quot;20148&quot; value=&quot;5&quot;/&gt;&lt;property id=&quot;20300&quot; value=&quot;Slide 7 - &amp;quot;Signaling is a “Cascade”&amp;quot;&quot;/&gt;&lt;property id=&quot;20307&quot; value=&quot;381&quot;/&gt;&lt;/object&gt;&lt;object type=&quot;3&quot; unique_id=&quot;28156&quot;&gt;&lt;property id=&quot;20148&quot; value=&quot;5&quot;/&gt;&lt;property id=&quot;20300&quot; value=&quot;Slide 8 - &amp;quot;Signaling cells to proliferate:  The EGF pathway&amp;quot;&quot;/&gt;&lt;property id=&quot;20307&quot; value=&quot;382&quot;/&gt;&lt;/object&gt;&lt;object type=&quot;3&quot; unique_id=&quot;28357&quot;&gt;&lt;property id=&quot;20148&quot; value=&quot;5&quot;/&gt;&lt;property id=&quot;20300&quot; value=&quot;Slide 9 - &amp;quot;Stopping cells from proliferating: The contact inhibition pathway&amp;quot;&quot;/&gt;&lt;property id=&quot;20307&quot; value=&quot;387&quot;/&gt;&lt;/object&gt;&lt;object type=&quot;3&quot; unique_id=&quot;28609&quot;&gt;&lt;property id=&quot;20148&quot; value=&quot;5&quot;/&gt;&lt;property id=&quot;20300&quot; value=&quot;Slide 12 - &amp;quot;How contact inhibition changes cell proliferation&amp;quot;&quot;/&gt;&lt;property id=&quot;20307&quot; value=&quot;391&quot;/&gt;&lt;/object&gt;&lt;object type=&quot;3&quot; unique_id=&quot;28610&quot;&gt;&lt;property id=&quot;20148&quot; value=&quot;5&quot;/&gt;&lt;property id=&quot;20300&quot; value=&quot;Slide 13 - &amp;quot;Which mutations make cells hyperproliferate?&amp;quot;&quot;/&gt;&lt;property id=&quot;20307&quot; value=&quot;394&quot;/&gt;&lt;/object&gt;&lt;object type=&quot;3&quot; unique_id=&quot;28612&quot;&gt;&lt;property id=&quot;20148&quot; value=&quot;5&quot;/&gt;&lt;property id=&quot;20300&quot; value=&quot;Slide 14 - &amp;quot;Altering signaling pathways&amp;quot;&quot;/&gt;&lt;property id=&quot;20307&quot; value=&quot;390&quot;/&gt;&lt;/object&gt;&lt;object type=&quot;3&quot; unique_id=&quot;28754&quot;&gt;&lt;property id=&quot;20148&quot; value=&quot;5&quot;/&gt;&lt;property id=&quot;20300&quot; value=&quot;Slide 10 - &amp;quot;Stopping cells from proliferating: The contact inhibition pathway&amp;quot;&quot;/&gt;&lt;property id=&quot;20307&quot; value=&quot;395&quot;/&gt;&lt;/object&gt;&lt;/object&gt;&lt;object type=&quot;8&quot; unique_id=&quot;1007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37029</TotalTime>
  <Words>693</Words>
  <Application>Microsoft Macintosh PowerPoint</Application>
  <PresentationFormat>On-screen Show (4:3)</PresentationFormat>
  <Paragraphs>177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MD template</vt:lpstr>
      <vt:lpstr>PowerPoint Presentation</vt:lpstr>
      <vt:lpstr>Do Now</vt:lpstr>
      <vt:lpstr>Cell proliferation during wound healing</vt:lpstr>
      <vt:lpstr>Cell proliferation during wound healing</vt:lpstr>
      <vt:lpstr>But, how do signals from the cell’s environment affect proliferation? </vt:lpstr>
      <vt:lpstr>Proteins in the membrane respond to the extracellular signals</vt:lpstr>
      <vt:lpstr>The signals activate the receptors</vt:lpstr>
      <vt:lpstr>The transcription factors act on genes</vt:lpstr>
      <vt:lpstr>‘Go’ signals stimulate transcription of growth genes</vt:lpstr>
      <vt:lpstr>‘Stop’ signals stimulate transcription of stop-growth genes</vt:lpstr>
      <vt:lpstr>A closer look at the signaling ‘chain reaction’ in stromal cells</vt:lpstr>
      <vt:lpstr>A three-step signaling chain reaction </vt:lpstr>
      <vt:lpstr>How signaling affects proliferation</vt:lpstr>
      <vt:lpstr>Resting state of epithelium</vt:lpstr>
      <vt:lpstr>Pro-growth signaling from stroma to epithelium</vt:lpstr>
      <vt:lpstr>Stopping the epithelium proliferating</vt:lpstr>
      <vt:lpstr>Activity:</vt:lpstr>
      <vt:lpstr>Wrap up: How contact inhibition changes cell proliferation</vt:lpstr>
      <vt:lpstr>How contact inhibition changes cell proliferation</vt:lpstr>
      <vt:lpstr>How mutations affect hyperproliferation</vt:lpstr>
      <vt:lpstr>Which mutations cause cells to hyperproliferate?</vt:lpstr>
      <vt:lpstr>How many mutations?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Jane Newbold</cp:lastModifiedBy>
  <cp:revision>450</cp:revision>
  <cp:lastPrinted>2010-11-09T17:54:24Z</cp:lastPrinted>
  <dcterms:created xsi:type="dcterms:W3CDTF">2014-04-25T15:23:40Z</dcterms:created>
  <dcterms:modified xsi:type="dcterms:W3CDTF">2016-04-29T20:07:24Z</dcterms:modified>
</cp:coreProperties>
</file>